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4" r:id="rId5"/>
    <p:sldId id="265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6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257" r:id="rId54"/>
    <p:sldId id="312" r:id="rId55"/>
    <p:sldId id="31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B8F"/>
    <a:srgbClr val="2A9540"/>
    <a:srgbClr val="F14721"/>
    <a:srgbClr val="F5F1EE"/>
    <a:srgbClr val="F0E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FC-4C73-A4F2-000A53422D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FC-4C73-A4F2-000A53422D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B8-455A-8D1B-3EE3CD93DD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8FC-4C73-A4F2-000A53422D36}"/>
              </c:ext>
            </c:extLst>
          </c:dPt>
          <c:dLbls>
            <c:dLbl>
              <c:idx val="2"/>
              <c:layout>
                <c:manualLayout>
                  <c:x val="0.11150241340354565"/>
                  <c:y val="-0.152848488677918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72759784735925"/>
                      <c:h val="8.8972522134727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B8-455A-8D1B-3EE3CD93DD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State</c:v>
                </c:pt>
                <c:pt idx="1">
                  <c:v>Federal</c:v>
                </c:pt>
                <c:pt idx="2">
                  <c:v>Levy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0.13</c:v>
                </c:pt>
                <c:pt idx="1">
                  <c:v>0.11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8-455A-8D1B-3EE3CD93D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20210886794796959"/>
          <c:y val="0.93797515145330024"/>
          <c:w val="0.55973934362549371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CCA3-DADF-1CD4-4D96-E8F6BC7A7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17178-E33E-47D3-CCC6-0DA7FD7B4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F95F-6EDB-0E0E-AE3B-E86F6873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CBBC1-AFE0-2E75-487B-33DED094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F7959-1748-4E3F-C224-5E38BCA5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324E-82AF-4FF2-B97C-AC5B184A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275FE-1984-B441-F55E-CF27F572E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A73E-86E7-DE68-41B5-B86B075D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1A9B1-5097-A37E-5BF8-644EDEF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CBE3-3E6E-4F42-F379-9426CB5F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B1AC0-BBB0-72A2-5A86-0610CA94D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B1FE3-A02D-5415-141D-456E1D29B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EBCD-DCD5-FC45-ECB0-1D2D506B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54F3F-C9B4-D8B7-7AD6-28FB3A9B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83B19-BDDC-CD0E-0A46-03D85F16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AA5A-BD40-D06C-8CF6-3D9523AC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292A-F421-8B8C-B364-5AC2F30F4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B22A2-B8B9-5B3A-3225-149EBC20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AC479-0374-6B63-7C78-98209C1C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D651-0C53-F182-244C-C1ADC4AE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CD11-FACD-4AAD-B39F-516B38E4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732E4-B345-4967-9DC7-C346CD5B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4EF1-111C-8B3F-BB72-A1FCF02C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DF034-0CEA-F56A-B2D9-4D0B6BC5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6A45D-1909-A7C8-340C-78027854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5FC4-5507-CA05-19F5-EB30B1FB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C5E31-B544-9100-38DC-59C71C1AA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EB0F8-C455-FEAD-ACC0-8D1529F69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746D6-F733-375D-62E1-A6F20AC6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FCB61-8B54-AB10-1DFB-B31225DF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FDA12-6D28-9E38-C7F0-DCA2687D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9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2173-320B-7471-B15D-E11877A5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06F6-52E3-AA04-BFE2-5AA3345D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8C8BD-6EBF-509B-88E9-FA332B2BC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2CEBA-5F65-0B03-E020-00302C886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FC790-357A-EBFA-28B8-0BA48BF27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29ADB-5245-55E7-2C40-35FF4EA8E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8AD0A-F026-0396-1130-B219BB93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1B242C-8B07-E65A-EA98-DB26C542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9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285C-A685-5622-B411-1D1A4FAC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60657-2FD8-BCC1-B8F0-0D28BD71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4F9D6-DE7E-C919-0A1F-17632F56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1452-79A3-DD7A-4CC3-5583232E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7C5D6-4F4D-195D-4FA3-DE8665F9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114B1-7820-BF50-8157-997E5CAE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085E0-65A4-D11C-FBD6-1F3735B4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18CE-96FA-7E50-E841-9C43E395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38821-327B-FFC5-BDD4-E56215452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CF8B9-2EF5-520B-42C7-A02B686F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401A3-0195-6520-020C-8370335A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B30CF-8D56-596D-BBC0-31ACE40D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C799-BE3E-E886-6CB6-A24F89FC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9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62C7-BB59-E760-9B15-78797C0C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36D4-C5D0-29E8-22FD-29D88D2B2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6934D-8832-64D6-1BE3-54D48CBA9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B959A-C441-6F48-A546-944E8F83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061E-DEF6-9469-3A10-1C95C45E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9BFD2-BF7F-2864-E1F9-9F3748F7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DA1D7-BEB7-289D-0D24-165AAE60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3B0D0-9D53-702D-66B1-4F99E5CFB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C07DB-8569-E11F-DBDC-52CB8F6F8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6C21-C1F8-4E21-A904-BA347C38133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9211B-77BE-38F0-62AA-743544FF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7FEAA-97E7-82AA-F44A-69B3BB68D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C93B4-035D-F708-E5BD-9DF2848B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19F9A-2C8F-B290-6849-3F1898C26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8886"/>
            <a:ext cx="9144000" cy="290051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Board’s System of Care and Client’s Rights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E729-03E6-BC41-CFF1-58EBB6F5D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1472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Chris Freeman-Clark, MPA, MSW, LISW-S</a:t>
            </a:r>
          </a:p>
          <a:p>
            <a:r>
              <a:rPr lang="en-US" dirty="0">
                <a:solidFill>
                  <a:srgbClr val="F1472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Coordinator of Forensic Services</a:t>
            </a:r>
          </a:p>
          <a:p>
            <a:r>
              <a:rPr lang="en-US" dirty="0">
                <a:solidFill>
                  <a:srgbClr val="F1472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Co-Chair Summit County Hoarding Task Force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24E79B-B502-318B-460B-5D2AF8C6E873}"/>
              </a:ext>
            </a:extLst>
          </p:cNvPr>
          <p:cNvCxnSpPr>
            <a:cxnSpLocks/>
          </p:cNvCxnSpPr>
          <p:nvPr/>
        </p:nvCxnSpPr>
        <p:spPr>
          <a:xfrm>
            <a:off x="1524000" y="1359420"/>
            <a:ext cx="9144000" cy="0"/>
          </a:xfrm>
          <a:prstGeom prst="line">
            <a:avLst/>
          </a:prstGeom>
          <a:ln w="28575">
            <a:solidFill>
              <a:srgbClr val="F147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F8D49E7-CCB1-C1F5-997C-E6C2DC55D8C3}"/>
              </a:ext>
            </a:extLst>
          </p:cNvPr>
          <p:cNvSpPr/>
          <p:nvPr/>
        </p:nvSpPr>
        <p:spPr>
          <a:xfrm>
            <a:off x="4986068" y="-1"/>
            <a:ext cx="2191110" cy="23032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FBB24E34-FE6F-7A11-96DA-C4BD7A53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1" y="47772"/>
            <a:ext cx="1997218" cy="2207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F10D8-7339-CC32-4DBB-6ADE089A4A28}"/>
              </a:ext>
            </a:extLst>
          </p:cNvPr>
          <p:cNvSpPr txBox="1"/>
          <p:nvPr/>
        </p:nvSpPr>
        <p:spPr>
          <a:xfrm>
            <a:off x="5056091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2E87D9-6249-603C-19AA-F023DA985CF3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036B98-F570-93E2-A039-912556133FD5}"/>
              </a:ext>
            </a:extLst>
          </p:cNvPr>
          <p:cNvSpPr txBox="1"/>
          <p:nvPr/>
        </p:nvSpPr>
        <p:spPr>
          <a:xfrm>
            <a:off x="9628081" y="6404167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March 2024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F8781-7EFB-FBE8-5A14-ADB07263211A}"/>
              </a:ext>
            </a:extLst>
          </p:cNvPr>
          <p:cNvCxnSpPr>
            <a:cxnSpLocks/>
          </p:cNvCxnSpPr>
          <p:nvPr/>
        </p:nvCxnSpPr>
        <p:spPr>
          <a:xfrm>
            <a:off x="835032" y="6653904"/>
            <a:ext cx="10521935" cy="0"/>
          </a:xfrm>
          <a:prstGeom prst="line">
            <a:avLst/>
          </a:prstGeom>
          <a:ln w="28575">
            <a:solidFill>
              <a:srgbClr val="F147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E39E2-542F-3557-3842-D253B9EB0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50F0D-C0CA-AF62-C9B3-893E26FF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1B6C9-2621-12BE-DFAC-7362A4769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6A596-354B-986C-6724-B6C5380C6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EBP Fidelity and 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44D29-D280-CC9D-CB27-A51A80A06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Is the EBP being implemented in a way that it was designed by the researchers?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Are we getting the expected outcomes from implementation of the EBP? 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Case Western Reserve Fidelity Reviews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40509-AA1F-673D-AE93-B00D7E862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A2B42A-30FB-4DBA-3BB8-86709DE84BF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F3764D-53A3-6A44-B12C-98858FC82D9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98A168-BA29-50AA-CC53-0BB8E7AEA39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0BBD3-EF99-59A6-E2EB-DFBAEB68B3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A9079160-F46F-E403-4217-72104AC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470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5ACC5-29D2-4926-F803-AC6CF4B6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A5D412-6FA4-3003-BE16-FA155AC86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6601C-4D02-06B3-BE96-B307DAC395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216936-E905-86BD-4B2A-7EDB34D7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Evidence-Based Intervention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8E306-2203-A2C2-CF90-355E6862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CET: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ognitive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nhancement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herapy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CBT: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ognitive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ehavior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herapy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Mental Health Courts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Drug Courts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Medication 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9BFC6-1C8D-E0CF-36A0-84E6574E8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CDDE04-D0F5-63AF-1702-AEF2415638F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C98A01-C762-B74E-97F8-0CC0A1E1B80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675A09-6295-07E9-4F1C-E8854614F6B6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01E505-2919-8AAF-A30E-27296023B40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D6AA2CC-B294-98C7-3BED-89A9B808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32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F644-2BD0-C9B9-91E8-10FDBC66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958F78-4A64-4C0F-8DF0-5B975447BF8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9F3261E-5778-DC3C-5791-AD788F344A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C53495C-AE9F-5099-FE75-4DAAF362B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1D23E1-3E9D-16EF-9B0E-E6D244DD2D3B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007B2B4C-DCBF-95F5-553D-5ED5A6EED3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4B1483-2BB1-77C8-0916-34D0462A70EE}"/>
              </a:ext>
            </a:extLst>
          </p:cNvPr>
          <p:cNvSpPr txBox="1"/>
          <p:nvPr/>
        </p:nvSpPr>
        <p:spPr>
          <a:xfrm>
            <a:off x="549999" y="3113222"/>
            <a:ext cx="109048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How does Summit County offer hope through timely access to treatment? </a:t>
            </a:r>
            <a:endParaRPr lang="en-US" sz="2800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9E2DC8-6C5D-195F-091E-4F75994ED1C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96966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C93B4-035D-F708-E5BD-9DF2848B29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19F9A-2C8F-B290-6849-3F1898C26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384" y="1374982"/>
            <a:ext cx="3392033" cy="277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Local Levy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E729-03E6-BC41-CFF1-58EBB6F5D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109" y="1852406"/>
            <a:ext cx="5522616" cy="356587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2022, 77% of the ADM Board’s disbursements came from a local property tax levy. The remaining funding is comprised of state and federal funding. </a:t>
            </a:r>
          </a:p>
          <a:p>
            <a:pPr algn="l"/>
            <a:endParaRPr lang="en-US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Approximately, </a:t>
            </a:r>
            <a:r>
              <a:rPr lang="en-US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$29,419,225 </a:t>
            </a: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was distributed for addiction and mental health services in 2022. 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24E79B-B502-318B-460B-5D2AF8C6E873}"/>
              </a:ext>
            </a:extLst>
          </p:cNvPr>
          <p:cNvCxnSpPr>
            <a:cxnSpLocks/>
          </p:cNvCxnSpPr>
          <p:nvPr/>
        </p:nvCxnSpPr>
        <p:spPr>
          <a:xfrm>
            <a:off x="0" y="688517"/>
            <a:ext cx="9361283" cy="0"/>
          </a:xfrm>
          <a:prstGeom prst="line">
            <a:avLst/>
          </a:prstGeom>
          <a:ln w="28575">
            <a:solidFill>
              <a:srgbClr val="F147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8E39D-E1D5-F900-1BD9-829032760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F10D8-7339-CC32-4DBB-6ADE089A4A2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2E87D9-6249-603C-19AA-F023DA985CF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7" name="Picture 6" descr="A group of people with arms raised&#10;&#10;Description automatically generated">
            <a:extLst>
              <a:ext uri="{FF2B5EF4-FFF2-40B4-BE49-F238E27FC236}">
                <a16:creationId xmlns:a16="http://schemas.microsoft.com/office/drawing/2014/main" id="{E4E16017-73D8-A692-29FF-4F469280E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18356"/>
          <a:stretch/>
        </p:blipFill>
        <p:spPr>
          <a:xfrm>
            <a:off x="9469432" y="176834"/>
            <a:ext cx="1985436" cy="1400810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F8C6984-4BB6-B476-12D1-8D62A243E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551184"/>
              </p:ext>
            </p:extLst>
          </p:nvPr>
        </p:nvGraphicFramePr>
        <p:xfrm>
          <a:off x="6820837" y="1798243"/>
          <a:ext cx="4322319" cy="379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09563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14E6E-D48D-4081-569E-24AEE321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FD2C9B-C8F6-1873-47F1-1AC3D492F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3B52-8740-A8C0-4679-7E901D8B1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990CD-B60E-CF91-CA0E-BB8E08C2E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8750C-2B4C-C8B5-C96C-2213AC02E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 numCol="3" spcCol="457200">
            <a:normAutofit fontScale="700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Akron UMADAOP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Alliance for Healthy Youth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ARC Recovery Services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Asian Services in Action (ASIA)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Blick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Center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Catholic Charities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CHC Addiction Services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Child Guidance and Family Solutions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Choices, A Community Social Center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Coleman Health Services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Community Support Services, Inc.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Greenleaf Family Center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IBH Addiction Recovery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Legacy III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Minority Behavioral Health Group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 Coast Community Homes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Ohio Guidestone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Oriana House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Portage Path Behavioral Health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Psycho-Diagnostic Clinic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Red Oak Behavioral Health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Shelter Care, Inc.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Summit County Community Partnership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Summit County Public Health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Summit Psychological Associates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Summit Recovery Hub RCO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Tarry House, Inc.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Truly Reaching You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Tyler’s Redemption Place RCO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Victim Assistance Program 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A0E77-9C1A-AE74-96BA-4F5F7B43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D6FD34E-15B7-342E-E136-20EA720375B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15CE4E-DAC3-95FF-961E-92A1D6F2E7A5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0FC931-6191-3509-186E-76803ECDDA6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178EC5-2326-5141-164C-D904B88A95C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5A4A3D7F-B89D-FE72-75FF-C96F5F9D2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11" name="Picture 10" descr="A logo with people in the center&#10;&#10;Description automatically generated">
            <a:extLst>
              <a:ext uri="{FF2B5EF4-FFF2-40B4-BE49-F238E27FC236}">
                <a16:creationId xmlns:a16="http://schemas.microsoft.com/office/drawing/2014/main" id="{7A8CB229-9B80-FF28-0B80-2ECCF01AD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54" y="4771771"/>
            <a:ext cx="1660346" cy="11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9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F309B-F55F-8836-BEEA-602649B1C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36041C-0239-AD32-91AB-01F59DE8A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CBA6D-6AA4-1977-5D9D-EC581381DA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D5D1C1-212A-03BC-C689-EC5A31B06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Project Dawn (SCPH)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C476E-E795-F7D8-97CD-451C3D083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Overdose prevention, education, and harm reduction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Naloxone (Narcan) distribution </a:t>
            </a:r>
          </a:p>
          <a:p>
            <a:pPr lvl="1" algn="l"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Offer community training events, harm reduction clinics, and online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Distributed 6,000 packages from October 2020-September 2021	</a:t>
            </a: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</a:t>
            </a:r>
            <a:endParaRPr lang="en-US" sz="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4682D-4BB6-33F6-3C8E-4FD18EFE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0405754-40BF-EEB5-1994-F127D68C33C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8E8A09-7E07-9396-39B0-A28EC46D52DB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629B90-202E-24C9-3DB3-6654E708C93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068A4E-5B3F-8902-BACA-60EB0F6BF0C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99FADA0-DEBA-8C7F-9B2A-095C85400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25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97EC1-F431-53A6-8813-473CB895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EA4D0-8ABE-2EA2-AD74-EE490D35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D9A00-5A24-268D-41F1-4F52E04385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C2F42-065A-3B50-CFD6-0AD57A6A1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Tarry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53636-7597-19BB-DCA2-8A92D0A8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16 bed residential treatment facility for SPMI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Group and individual recovery activities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Emphasis on daily living skills and social skills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Respite program for homeless individuals with mental health disorders who are at risk of hospitalization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Accepts discharge-ready patients who support to find living arrangements</a:t>
            </a: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</a:t>
            </a:r>
            <a:endParaRPr lang="en-US" sz="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FA8E1-88A4-1C14-16DC-B9FCF51A0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E57765-D3C2-C08F-357B-ACBEB82C38D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BE0FFE-E01D-F2EC-CF90-084D1D15D73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3CBC42-F3A4-44AB-FE65-087FF481647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B4258A-CEFE-C011-D873-E676869D6A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B1C62044-5A70-7330-C8FA-2CEDEED7E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98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AA615-A62B-E21C-751E-C03022BDC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39FF4F-31F0-CBE0-9661-2E164D693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54E4B-08A2-35C8-74F1-3288C7342A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9B92B-6B75-B0F4-2E13-06C6C045E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CSS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E3DA2-CC0A-2DE6-E732-64924EA73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Assertive Community Treatment</a:t>
            </a:r>
          </a:p>
          <a:p>
            <a:pPr marL="804863" lvl="1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 ACT teams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Case management </a:t>
            </a:r>
          </a:p>
          <a:p>
            <a:pPr marL="804863" lvl="2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 regional teams; geriatric, forensic team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Mental Health Court</a:t>
            </a:r>
          </a:p>
          <a:p>
            <a:pPr marL="804863" lvl="2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Akron, Barberton, Stow, Hope Court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Homeless outreach</a:t>
            </a:r>
          </a:p>
          <a:p>
            <a:pPr marL="804863" lvl="1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Serious mental health and substance abuse 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Crisis and engagement team</a:t>
            </a:r>
          </a:p>
          <a:p>
            <a:pPr marL="804863" lvl="4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Supported employment and three 24/7 group homes 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10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2217ED-2447-2BF1-91CE-CB43ECF85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A814C7-F36E-0ED6-1C20-7ADBE6A0E9F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9D5345-B3F7-FF45-0155-2078D7480FB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06F24F-66C1-F6FE-83B7-3F51D831157A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3FBBE13-86D6-A7F9-BEE4-CFC323197A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D6B9DA7-DCEF-7226-8173-CEA1FEBD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756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79429-002F-4930-56DC-45677C2E6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B08D52-C9DA-39C1-DBF4-1D874DB92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1651D-73C0-BC5D-9A54-EEBF6D5239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2D24BB-D963-3E3F-1D1B-EC5564449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88797-F00C-7EC5-E32F-76FF7D60D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Started in 1995; largest in NE Ohio (currently)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Botvin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LifeSkills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after school and summer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LifeSkills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targets drug use, alcohol use, violence, and tobacco use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Education Program: bilingual mental health outreach to Bhutanese and Nepali population 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10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A5C71F-20DF-BEE8-75AD-BCBAA2E5A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FFB4BF-89C4-6701-97B7-A1055047642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57B0EE-E3BC-C875-9502-D6739FEC4BD7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7C8A4E-C4D2-E5F0-C210-4C6C38A8DC1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52FC40-8EC9-3B40-B492-4086AE0F449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899FA0A-FF25-C3AE-8643-892928B73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76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BF2F-0747-D3C6-52D4-70B4EFF9B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9C5B2D-FF6A-A9DC-2289-9836F635A43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7AC9478-00DA-E276-6C01-5B9D34F677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B6478C4-9902-A568-208E-ED2330178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BE6B8D-E71E-3280-81F5-4EDB8606C40D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99E961B6-2397-3907-AAE7-9EC270994A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743E86-7A6F-3E45-5475-EED2A3BA37D8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ADM Board’s System of Care? 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3A99D1-D3F9-540A-99A7-5AB5A84588B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0095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0C68AB-F197-D10F-4F78-12820DB7122F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9DB348-53B1-7691-CD3E-A215CC352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BC75808B-0803-6C25-5F60-87C868F06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E10C3F-24FB-6738-1F8B-EBFC7F69C878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61D537A5-9B28-6B0D-68E2-9E94C3BF3A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0C20CD-FCC5-ED5B-6AAE-14F8189E1969}"/>
              </a:ext>
            </a:extLst>
          </p:cNvPr>
          <p:cNvSpPr txBox="1"/>
          <p:nvPr/>
        </p:nvSpPr>
        <p:spPr>
          <a:xfrm>
            <a:off x="549999" y="2932468"/>
            <a:ext cx="5117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Introduction</a:t>
            </a:r>
            <a:r>
              <a:rPr lang="en-US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0D865-6140-68BF-905C-924A5AF93BC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3020929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A8576-24CF-1854-F823-6DDBB369C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B2C616-AF24-0B5E-9134-145B943EC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31115-57FD-40CE-59F8-53900C00AA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353D8-D0DC-BB10-025B-0ABB45CD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 </a:t>
            </a:r>
            <a:r>
              <a:rPr lang="en-US" sz="2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(see OAC 5122-26-18)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0044-0C05-6066-A44C-0EB0FD72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Every individual is protected by a system of rights. 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“…treated with consideration, respect for personal dignity, autonomy and privacy.” </a:t>
            </a: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“To be treated in the least restrictive, feasible environment”</a:t>
            </a:r>
          </a:p>
          <a:p>
            <a:pPr algn="l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721D1-797F-03D0-24B3-9223CC62E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9F178E-632C-833D-9E55-1B934FDB6C6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98B24B-65C6-7D64-9077-D4BAACF2949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2E0F0F-5414-A8E8-902A-E7E1580929B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D3B070-4905-94F7-9677-095FA0158D5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4DAD937-D0CA-0E89-C0B0-190CABB57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771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B619A-3EA4-AB34-4016-B9283575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6FE23-B1FD-83A2-BB70-5B93BB376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4FE7D-5C9A-5A48-F726-365D8C6D7A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8EC81-E760-5EC9-BC3A-25762CEB2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Examples of Client’s Rights </a:t>
            </a:r>
            <a:r>
              <a:rPr lang="en-US" sz="2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(see OAC 5122-26-18)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77013-E2CC-2B56-27D7-B641F98C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Participation in treatment and planning; get a copy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be “informed of one’s own condition”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be informed of the reason for denial of services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file a grievance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Confidentiality of communications and personal identifying information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17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CSSbh.org</a:t>
            </a:r>
          </a:p>
          <a:p>
            <a:pPr algn="l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CECBFF-CE60-EF40-86AA-23E5D0F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23CCDA-0E99-99FB-27DA-BCE6593500C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1056FF-309F-2AA0-0018-BC6C4A16868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DCFE07-F0C3-3E0D-6616-591C4C6DC74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52A331-2679-13E5-7994-B759FBE4107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3B0838C8-3DF0-C81F-8678-BC714A2FA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83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F96DE0-DCFC-A318-2AF1-4D2E2017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7FA12B-A5E3-D7D8-C6EF-C497DC363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B5C7B-3C5A-73DD-D941-33D8B9F89E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1BE13-28B6-03D5-3C02-B95FC1EA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Contact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47119-3968-E1C7-093B-FC94F72CE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Holly Cundiff, Care Access/Client Rights Coordinator</a:t>
            </a: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Phone: 330-564-4087</a:t>
            </a: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Email: hcundiff@admboard.org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268A2-625B-9D9F-DB3D-F4672DD8B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0B206A-2F3A-B351-B70B-C88B53555C5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A3BA07-E28B-262D-7454-3514B75B710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998B34-A4E5-2920-DCE5-9ECE8E8A02A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D9B103-5A5F-CC21-1F8C-515A247E9DF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FFBAD31B-0D6F-1241-9C1B-1DD2DEE9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14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DA9EC-F3E6-325D-6EB3-7FBA0379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E75A6F-862E-A4F5-69E5-13C06D407CE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8E27DA8-513D-279B-5692-2D36C2739D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2AD2E70-6323-C34A-F23C-92D097D2B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7C13B1-6D2C-5E02-FB85-ED7A1F0B9B36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6DC2E8AE-0A67-E726-33F7-CDE2B1C165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73D147-7C0E-499B-C959-00910D35B420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Client’s Rights?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97F94F-B533-C94B-9B6E-86A866E9F56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3212771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B183E-6182-6AC9-E2A4-FA8AB12F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E6BFDC-6E44-2E41-1B7B-85FC2DD9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5F509-E9C0-BB3B-D665-329F295ACA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23C39-ABDF-9970-4E8C-FA649F9AE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796B5-7A7B-B281-8813-F83F7A5E8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do you call a defendant who is incapable of understanding the nature and objectives of the proceedings against him?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3AD9A-7EDD-1C0A-BA39-068ADC5F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1EC6111-8BB9-6342-632B-D713969E5D5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E18C44-0A45-C752-A11E-A34B2731051B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DFBEEC-9C83-9A79-5F37-030D5BAD49B1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5A300D-C025-A4FC-243E-59E7BBFFCF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CC1854C1-4DF5-3D6D-C2BC-C4AEFEBFD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26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54FB2-CFE9-EB15-1A0D-A38FB30D2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72C45A-858B-E3EB-61F6-F103A79AC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D98CD-5CDA-AF98-B908-93AAC3FFA3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E26BE-C27F-B3B8-5C78-B0E271D90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Trick Question!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9F4F9-CEB4-8D2E-7E4D-890F4A52C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7030A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Incompetent to stand trial: 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 defendant who is incapable of understanding the nature and objectives of the proceedings against the defendant or of assisting in his defense.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32F20-DA7B-81C4-271F-F7E78564D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1DA0A3-4C6A-E2C4-0309-24AB3F24ACB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9D98C7-6C07-18AE-D4A9-89D82C91B221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F28E78-AC58-98F8-2E55-0076BF1E80B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06DD92-CCB6-81B5-9175-509B73D0A08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50133403-BCE1-D65F-1D7C-A6E99E54F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9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F8510-18A3-B796-7BBC-15B8E854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CE4665-ECB1-51F4-DB32-66804BA94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4FB5A-A339-88E6-3C7F-8A49871070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3F11-5F32-734E-825D-3F9B3E36A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E1441-8AAC-0D48-398F-C67FEE42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happens if a judge, attorney, or prosecutor raises the question of incompetency?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B410CD-175C-1B3C-D612-92A9B7D1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9BEE62-796F-BED9-A84A-C7320917CD1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2D03C0-580C-FB57-6A59-8A376BD8CD3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0343F8-891D-EBB7-8EA9-E67FCF5E36F5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404F3C-4FEF-4DE6-E75D-5152A0CA37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74E8E43-5C19-6875-2181-231C1A3DB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6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0475F-1F8B-7DAE-45A1-FC043AB4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729CD-3573-835B-2E28-E53A27C8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33A4D-F9CC-8141-9FEF-98EF5088CB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7A0F4-F008-4732-45D9-A0DCA9819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Answer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E1AB9-3769-A954-F9E1-E6F4C874F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Psycho-Diagnostic clinic to complete a competency evaluation. 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PDC has 30 days to complete the evaluation.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9C30E3-16DC-AC8F-F4FB-71B72742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B3FC3A-BEE8-B751-D5F7-FA5A0001E3A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F066E0-1255-E8C9-2778-53404D75420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1FF036-F987-ACA7-9FCF-6E3E2D9789F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F0654A-9141-83F9-7146-2CAAF06EDB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C2BCCDD0-F8FE-294D-75EC-829A213BC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399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75023-3C73-D242-D248-42A7E0882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1F9785-BFAE-15C3-7689-A188E68C1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F7525-6F8E-ED45-0CB7-5081C2BE67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3B45A-8E74-DD78-0CD1-AF5C92508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5D384-C5C0-6A45-D0C5-80158EBA9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happens if the defendant, as the result of symptoms of a mental health disorder or another reason, does not cooperate with the competency examination? 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EDF6C4-836D-26E8-D61A-8A66D8954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349D41-A28E-4CCA-F52F-7452497B6AA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676CF4-71FD-4335-B0E0-29C87CECB37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D3A7D-0D6A-2114-27AB-EB79E69268D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4C573F-16D0-AFCA-C01A-AF62C3E9E7F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3DE02F5-1993-1B4B-A6A3-4D4AF690B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11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FAA5F-9FA8-54AD-6D13-72BEC51A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58D9B2-0988-7416-43FE-C4F8C90A7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1E8B6-17AB-1AFB-6748-E37F3A9B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84B58-5CF1-651C-BEC9-499827063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Answer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550B0-57FF-66C4-DCC8-06B8090A0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the defendant to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for up to 20 days to complete the competency evaluation. 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AE7340-4451-EA3D-8F64-CBABEB69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8CC150-501B-04FE-E52F-04E0A0FC42E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FE000F-8675-FB5A-FA48-17FDB5A24E1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58A72-E296-2ABC-3B6D-71667C93A0B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376FF8-D7DA-CD7C-C9FB-51F9FE93B9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7E7C93C-6D5B-9797-9875-69AA1E00A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87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4E58F-EFCB-EA08-6F92-25E043DF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652A6F-2BB8-6172-C57C-4F78EBB3F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B8C49-9AA7-B5A6-9F13-8F846DA3B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6768A-58E8-F38B-2C75-1E7614D62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Topics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967DD-5D9A-5CD4-ABFA-DCE9A71B3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Board’s System of Care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“Forensic” Cases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AF641-F088-F809-30C3-D899560F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981D5F8-EFDF-3481-6C77-E6924AF695C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316CDE-5EFA-BB85-0092-212AA0E1F92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2AC659-96BE-7E4C-E9E8-306CE811F47E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E28489-3BAC-4B3C-88D7-6FD65C763E1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6CCF35E-75D0-255A-B95A-796BEA94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04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058EA-31C5-B0BF-0463-75B6408E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4155D9-E79F-91DD-88B2-176A8DC58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E2650-CF84-FC53-AB10-8D25D9853B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BD100-7A3B-4C25-9D48-8478B3D51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Court Findings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A6A3D-D03F-5296-5871-941E6D471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Incompetent to Stand Trial</a:t>
            </a:r>
          </a:p>
          <a:p>
            <a:pPr algn="l">
              <a:lnSpc>
                <a:spcPct val="100000"/>
              </a:lnSpc>
            </a:pPr>
            <a:endParaRPr lang="en-US" sz="32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the defendant to undergo competency restoration treatment at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(inpatient) or Summit Psychological Associates (outpatient)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995EC-A3D0-E60E-F395-981FF5D97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80F5C3-4D8B-91A3-9068-F2C6727A474F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2260D-F693-9ECC-63BD-A4AAB28F02D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897823-B607-BC2C-3315-090446B73E1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105D7B-7653-04C1-A0AF-1F751A07D8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8B4173E-1AB4-9EB7-0FCB-C36A95D7F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29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08E1D-63B3-9DC4-6075-324EEBE7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F40C35-925C-D50D-D48A-3743B2A68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5D13B-A83F-E683-2D05-CFE369952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DC8EF-C875-DE0E-E72D-84B2E4120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Restoration Treatment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A8B9F-CD62-43B3-0C87-971C49C9B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Maximum Time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1 or 2, violent = year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3, 4, or 5 = 6 months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Misdemeanor 1 or 2 = 60 days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All other misdemeanors = 30 days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8985B4-8837-018D-5F97-4B0EDF7C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571AD19-CC40-AF72-14A0-EEC97C4D60A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41677D-1C61-9595-88E7-0BB0F3D0529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F50CE-3B54-D4F7-D7C1-0E53F02CC80B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89EF2E-9A65-921C-73DD-02165C2155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3BAEB619-1FBB-09F2-8CAB-14E3F6A16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1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63FD6-864B-194D-DCD0-CCB6D8E8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CAD16F-844D-F160-4D5A-792E73DF5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2D703-6036-9207-AFAE-00E6C1C226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62D37-5F2A-2E17-645A-B9191E306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if…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25388-E5C0-2EA2-E90E-C6F278DA7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defendant is not restored to competency?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1 or 2, violent: The court can maintain jurisdiction over the defendant for the longest period of time had the defendant been found guilty of the most serious crime. “ISTU-CJ”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Lesser charges? Dismissed. Probate?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A88261-26CC-8A35-2320-AF39CE091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93EB05-A283-DBEF-9707-9BFD996DB619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47138-A730-1F22-26D2-5C5D6DA0254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A8DA38-7795-DCAF-0A53-5E32F65154A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065153-F9D9-1A36-5D2F-191A07B65D1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12E83E3-73A8-1B67-0B96-A4AE04508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77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FDE4E-8C2B-81F2-F966-737AC2B0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D14A72-5465-27A2-6737-F17086518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D5DFE-E8DB-4DEA-163F-A02D509326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75687-2106-28D2-2483-EB8ECF6A4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Ohio Revised Code “NGRI”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E84FD-14E3-7A2B-4A04-8ACCEB54F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R.C.2901.01(A)(14): 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“A person is not guilty by reason of insanity…if the </a:t>
            </a: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person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proves…by a </a:t>
            </a: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preponderance of the evidence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that at the time of the commission of the offense, the person did not know, </a:t>
            </a:r>
            <a:r>
              <a:rPr lang="en-US" sz="3200" u="sng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 a result of a severe mental disease or defect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the wrongfulness of the person’s acts.”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D41AE-5616-8B39-49E8-05054A1BD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5E6322-C785-5BA0-F424-BF31CB4AF9A9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CAE69-9690-5EDB-84CA-22E3DB4D6CB9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8E1018-FA2A-4F1A-647D-6AFB27E5D22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42EAC6-D0A9-C186-C4E5-6C671A895A7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B42A99E-AF56-396E-DA98-BF8A8F49D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99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F449-3555-7003-238B-9E38DF4B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4E2F68-D12B-E112-60AD-550DDF9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988BB-12A0-D0B6-D351-B158E01B8F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5CBF-23C5-C9F0-0F64-B47485EBC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Not Guilty by Reason of Insanity/ISTU-CJ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89A64-668C-7E64-F40F-2135117D2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44 NGRI or ISTU-CJ clients (28 NGRI, 16 ISTU-CJs)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Commitment length: 1 year to life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 (longest) n=13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25 NC, Heartland, Twin Valley, and Warrensville Dev Center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 on conditional release now in Summit and Franklin Counties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 murder/attempted murder/rape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 arson/aggravated arson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 assault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 robbery/burglary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A5234-EF0B-2440-3B38-6689C4670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AED65BC-FFD0-BF55-00ED-02F6256A86E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4727C6-902B-CC79-F1D3-E2AF7450235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EAC1D0-904F-EACD-C1D6-A3A916F5139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17A07D-89C6-1CA5-9DCF-22D9B48846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58166BE-2FB2-91FC-98E5-68B323C17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3671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B1F0E-8D8B-3F98-4EBE-AD7CA6581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50A046-1B47-3A69-7C9D-90F172B32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7C8B1-04C4-60C7-8F46-2CA7E8675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C0D97-3615-AA9E-4AEF-19B757DC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Clients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E015F-8770-EB9D-8A56-F1757883A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Defendants are often doing what they perceive to be “the right thing” or they or a loved one will somehow be harmed.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acquitees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often feel intense guilt about their crime once stabilized.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guilt/remorse may not be expressed or easily understood. 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C13014-4669-FD80-DF46-586F0D0B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1B0F30-B227-528D-7003-E1D1A65AA7C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FA129-99B1-EF2B-7AE3-5887531F35D2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B7F643-CCA8-E31F-319E-11B4445B924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4C48FA-BA6F-7EFC-7BC3-B776CB888D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147AB2A-CE71-E242-250A-A4058E4D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44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A33ED-6B88-576C-62A7-EFC5538C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57AAEA-F3BB-43BE-2559-2F98BB5F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7B93D-FA35-51E1-FE23-AAA65A9F11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26CCB-C81E-A7AB-B378-5961CAC36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Finding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21D1F-78C2-0C0F-2EC2-0D6DF7363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After the finding, commitment evaluation.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At commitment hearing, judge usually commits the person to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Patient works through 5 levels of movement.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After a series of evaluations by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and the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PDClinic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asks for conditional release.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most cases, the court grants </a:t>
            </a: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 to a 24/7 CSS group home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after trial visits. 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4AD6D4-4DA3-E0E7-B44D-EE0916B42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0700AF-7EC8-7B5A-F450-E801C420155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2E7536-5269-1331-6A9C-25E9D2CC07F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ED91F8-2F85-95CE-0389-58147A86E38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DD43293-DFBD-15DA-8FE9-46BF340DBB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E46677B-945B-80E0-7311-BA31F8DD1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668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4C891-5121-B6AB-2C84-5944EE6E7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B10574-0A93-8E84-8A28-A40E53B2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4BF24-FC5D-2C8E-7191-5E309A49EF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AEE7B1-D012-9004-DFBC-695B13A6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Behavioral in Sagamore Hills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A04D0-CDF2-4DC5-8583-5B86B03F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3CC6F8-1F9A-FCE8-38F0-61FDFD042BA2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351348-5C7D-2515-16B1-89658DD4AD92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BECAB-96D0-062D-502F-2ED9146C58DE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2B447D-2E26-649D-3804-943AE2772C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862934B-BFCC-D754-E39B-1CCFFCB96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4A9B0C-782F-ABEC-AB3E-75808BDA3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06" y="2218153"/>
            <a:ext cx="5424872" cy="3595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31830-7D14-B0CC-6CDD-95D2C4A7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723" y="1799827"/>
            <a:ext cx="4255243" cy="42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7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F06DF-E2DF-21D4-BC3F-5F26E431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56FD6-8064-B352-1F2F-630FBC6DE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95BB9-8562-7C1F-C515-3E1A4948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9E7F1-46BE-7F45-C57E-6E5B1D584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Release/Forensic Monitor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814C1-85BC-F2AA-A3C7-41DC6B40A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41 state forensic monitors for conditionally-released NGRIs and ISTU-CJ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Balance individual treatment needs and community safety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Act as a “friend of the court”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Work with teams to produce a conditional release plan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Report local data to the state forensic office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Assist with competency cases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F5BED-9D18-08AD-3CC8-AAF45D027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905355-04FB-22DB-86E9-6CD0BBB5164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88019F-0986-EB0D-35E8-DAE48093B5D9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911F90-3524-E569-EA93-DBC0D3E9A11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DF459D-BD46-60BC-93E8-4E5DAEAB117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16B40C5-6881-E567-2892-B76E15F34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17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A4477-4DC4-A0DA-29E2-A3054729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779667-CB4F-82B2-38CF-3FE69CAF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059EE-0669-8FED-640C-D31B4D8927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FA841-436C-6993-E774-6D66ADD88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 Requirements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029BA-9E67-39B9-50DC-77C3BC918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Common orders: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Medication compliance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24/7 supervised housing at discharge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criminal activity or associations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drugs, alcohol, or firearms in the home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out-of-state travel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Suzanne Hopper Act Registry (Form 95)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Weekly visits with community rehabilitation specialist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FDBEF2-73DE-811A-3398-4BB4EB337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C570183-5E59-182D-686D-2411382265C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1E8ECA-A1DF-7184-BFE8-7B56D3E5900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074D9-DD62-C9D8-2308-0380AD776BD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B3E1B3-3990-FF58-841F-2F29F9224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1E43B37-5A64-8893-6F1B-345490BC0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75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B7F1-1229-3689-D112-514CA73B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C7F905-FB1A-6785-B675-6AD12A60E1B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A3E323-3D9E-B700-BF9E-6B17189AF7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49BF6F0-D6A0-AAE1-836D-915065879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4CA517-7366-A677-53D5-1077C42BC1ED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E6920D5E-4A30-F8DD-FD15-58C34F62FF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DEEE1F-807B-A47D-BE64-4C4DD9367CE3}"/>
              </a:ext>
            </a:extLst>
          </p:cNvPr>
          <p:cNvSpPr txBox="1"/>
          <p:nvPr/>
        </p:nvSpPr>
        <p:spPr>
          <a:xfrm>
            <a:off x="549998" y="2932468"/>
            <a:ext cx="1090486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Successful, long-term recovery is built on a foundation of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</a:t>
            </a:r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 </a:t>
            </a: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r"/>
            <a:r>
              <a:rPr lang="en-US" sz="16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2017 Report to the Community, Summit County ADM Board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19E826-ADF3-50C1-8CDE-A78320FCE86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81641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AEA33-F5B3-436E-FC22-0ABC1F595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1DA5A8-56B3-50EC-CB40-4D1BAD2EA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F7A62-7AB7-D4B9-447B-23279DF13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139685-0251-22FC-304A-E1A139334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Form 95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9169A-948F-6A68-7CD1-95A7265FF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Suzanne Hopper Act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Jan 1, 2011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Michael Ferryman: Moved from Morgan to Clark county.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Register everyone on conditional release (Form 95)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State forensic director collects data on “shared” clients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DB6C38-F171-21D2-609B-6C8B6782D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33BCB9-0BBD-C1A9-E426-E28AEF0BD8E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81CB01-E06B-8CAA-A456-87A1379BF8C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C24E2-7947-8D5B-BCBA-BF4C7505EF3A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7F1E68-DF79-C1A1-DD36-AD89EB6268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DCC4B65-7642-AC9E-6C4B-769DCCF5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92AD2-9E0F-585E-ECAA-655D4373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207" y="1754478"/>
            <a:ext cx="4554107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7CB90-2112-7ED1-E2F5-1DF36BBD1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121541-8CBF-E7F5-34BF-95AE951ED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840F8-91C5-FABB-CBAB-6D5583E1F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E1DFE-C6B3-522A-0FB6-314E313E3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Before the Hopper Act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A45D9-A2B0-18EE-9975-90072CD68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March 2010, Ferryman had stopped meeting monthly, as required, with his case worker and had no contact with him, Wilson said. 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 moved to Clark County, and there was insufficient communication between the forensic monitors and mental health providers. 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Blood tests after Ferryman died showed that he had not taken his prescribed medications for some time.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C6969A-73FD-5C3A-6911-41F6347FE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5CF417-B7A0-9103-95C2-558646A2C22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50EAA5-D796-18B5-E458-5070A1C0CF3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38AAC5-FDD0-1932-DAC8-CADFFC6EA26F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D4BB6F-3C49-DE1A-8604-7AC5E69AED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AF93252-C479-C289-A539-50F5D0F79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4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3EBA-DC2C-4598-5C17-576B8665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5300EC-7B1D-3F7C-7641-EBE98C7CE2B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43E760F-B787-985D-DD0D-596B72B67CB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AC5D944-809C-EABF-CC39-F31CB6CE1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1235F56-1B64-AEF6-9E3E-8E15D364C2D7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A463BEC6-9939-A22A-9D16-BB7C1A10A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AC4CDD-35C7-4FD8-D400-5BBBE72F4DB2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Incompetency or NGRI?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5F899D-152A-C99F-2CF1-22962CA164B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931843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7A2557-3DD7-D317-2518-937C815C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D3D1A9-97E4-767B-688B-C262DFE7C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14F51-3E29-0685-2748-FEA4B94F8D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12DB0-E300-6A67-2C67-792F6BE30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Collyer Brothers: Homer and Langley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F460A-4A55-3D64-DA94-D780B60D8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NYC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On March 21, 1947, police received a call about a terrible smell coming from the Collyer home.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Police arrived and dug for 5 hours, finding Homer’s dead body.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Floor to ceiling stuff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There was a massive manhunt for Langley, presumed killer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120 tons of stuff removed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April 8: Langley’s body found inside 2 ft wide tunnel, 10 ft from Homer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Langley died 2 weeks before Home.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047E2B-4F37-E2FB-BE38-883354BD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5A93A7-CE47-B68C-CC47-CF7AAB09F2E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C7B45E-6D83-63BE-08B8-CDE2C084D8C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F539-A659-BE27-57A9-B3C297C8CE0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E658F2-D554-C567-B1D8-16B19B2315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F0DC6C57-F080-08FC-9B00-913E512DF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46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60918-F8AA-266A-D2D7-6506A36A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448891-D1DD-3253-5EC1-7C3080FC9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2442F-7475-189E-5A2E-12DE3454A9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983F0-6E2A-F034-13E5-3E6A7A3C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Collyer Brothers: Back Story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BF9D0-D12A-5D78-F4E8-90B631DF8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Father, doctor. Both attended Columbia (law and engineering)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Both worked (lawyer and piano salesman)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Parents died six years apart.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Brothers remained in parents’ brownstone.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1932: Homer, stroke and blindness. Isolation began. Langley quit working.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Both refused doctors.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Homer’s diet: 100 oranges/week, black bread, and peanut butter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Utilities and water shut off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Langley began hoarding everything.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Booby traps inside the home killed Homer.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F54B6B-6614-DEDF-A8A8-994E4D02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D3C5FDB-79F9-8DDB-3496-087F7223E4A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0AAB1-32F7-461A-E3E9-52BC91233B3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F4A6A2-2E9A-5964-D0DE-C70A4F63FF4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189B66-33F9-5249-A2EA-C660629A7D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012F4186-37C8-8759-6277-D184ABC2A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46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BC5E5-8D1C-412E-50B3-8054D1245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20F98B-D95C-4697-825A-7CB35BE24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3B02-8EE9-83CB-8F54-C69B0B1D86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DB9B-669C-24A7-1684-22FE77844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 Criteria (DSM 5)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9F243-C900-2A25-FB43-8258682F2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Difficulty parting with possessions,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regardless of their actual value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Perceived need to save items and </a:t>
            </a:r>
            <a:r>
              <a:rPr lang="en-US" sz="2600" b="1" dirty="0">
                <a:solidFill>
                  <a:srgbClr val="8E1B8F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distress</a:t>
            </a:r>
            <a:r>
              <a:rPr lang="en-US" sz="2600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associated with discarding them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results in the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accumulation of possessions that congest and clutter active living areas and substantially compromises their intended use and potentially impacts safety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4EBE4-0712-00A2-9801-5AD3ED2A0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6F008A-C782-5A7F-CA73-F95EAB9BE580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283974-5605-0974-23CF-9F346D6B475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9F35E-FB61-4BB0-673B-580B70EE12B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5AC567-7125-B034-3F5E-05D287578D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3D864A6-578C-ADA3-CB0B-8A8BACC25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33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65781-B782-3429-1D83-4CE76F54A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9CD77D-3851-4F1D-D2F2-8FD884D14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3AAD5-ADB4-34A0-8557-03983B550B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52F3D-9347-55F2-B83D-26236A8D3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 Criteria (DSM 5)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12078-46AC-6A0C-00F0-7D6BE3A9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hoarding causes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clinically significant distress or impairment in social, occupational, or other important areas of functioning. Unsafe spaces. 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Areas that may be affected include: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Getting to work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Socializing and maintaining friendships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Creating economic hardship because of needed renovations and cleanup costs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17F28D-B3D0-5DAE-E3C9-D05FD441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3D1125E-ACF9-31CC-643E-F7D2EE4CB05B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E882A9-3564-5DC8-6D58-937F4E5F8BF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08A10F-6ACE-3B91-4E4F-21972F172C3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D65D83-78C9-2DE8-E91C-554F9C7605B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9AD01AB-F1BA-0696-C1B9-E05445965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939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8508C-B4B8-7098-B3EE-1951E3C34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BCFFE1-1701-BB68-AE30-B63582398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DD5D8-8DD9-B6D0-24AF-16489961F8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B5B6D-ABA2-F1B8-1F64-4ACE517DA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Progression of Hoarding Disorder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DF7FD-E34C-4D27-1CA2-906F95B78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By age 15, symptoms develop. 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By 40, it is not problematic. 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the 60s-80s, needs clinical attention. 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Trauma triggers behavior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Death of spouse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Injury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Hospitalization</a:t>
            </a:r>
          </a:p>
          <a:p>
            <a:pPr lvl="1" algn="l"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169863" lvl="1" algn="l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J. Grisham &amp; M. Norberg in Dialogues in Clinical Neuroscience, Volume 12, 2010, Issue 2.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45D88-5BC9-9E10-3650-A8C8073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EC9E38-7E31-1000-D82F-B3116D5AD5C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F726C-529C-0CBB-B4B2-6862C88B94D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0835FD-8375-6565-4177-CA832B2FD2C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184C5E-368E-81FE-E372-4B5D75FB7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86B9ACCA-D9C7-CCE3-AD6E-8A0239737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60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2D9DB-80A7-C985-1606-D329C7E6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770A6-F9C9-E549-AD7B-93EA45E4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F66D2-B02C-C15A-340E-67BC866DB7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0D7FD-40F9-6B5F-FBA0-2ECF840B8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Unique Cognitive Processes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747EE-B36F-B107-F6DC-A0080F65A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 fontScale="92500"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Individuals with Hoarding Disorder have: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Attention deficit, lack of focus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Decision-making is slowed by perfectionism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Co-occurring depression/anxiety (common)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Emotional distress with parting with objects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2FFE8-405D-5745-B868-765F6F68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1936BF0-2B29-172D-4A56-FA585B2178F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680E74-DFA5-545C-89EE-B1592D4E9D3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6AB8B6-33C4-EED3-6D91-6CAA344AF7E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970EDD0-0859-6C6B-A84A-827271D072F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FDBD47D-B7CD-CB3E-6800-AD1BF99AF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D5BF4-5E81-D283-90CA-5A8AE3F3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742" y="1963853"/>
            <a:ext cx="470042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2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1F5A7-AA44-A3F9-DB32-FD963172B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889DE-C81A-CF34-41C4-C075B5EE9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AC301-9E4D-C699-49E4-E2F808ACCB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449A1-FCE3-3AF5-4210-984C1ED66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David </a:t>
            </a:r>
            <a:r>
              <a:rPr lang="en-US" sz="3200" b="1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Tolin</a:t>
            </a:r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Study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6F48C-12E4-36EC-E148-95E8CF5E2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100 patients, 3 groups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junk mail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Functional MRI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Researcher with a shredder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Low brain activity when shown others’ items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High brain activity (insula) when shredding own items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3E8EDA-6AE6-930F-1317-2C81C584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560E02-E077-5142-0371-1BCB60C5CA9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667AFD-E3CE-63AB-04E5-085C482BB4E4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24419-1D34-8C28-9094-1EAE2406C82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4BD8CE-285F-0F97-5028-3655AF4130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6B7D59A-0859-7C2B-B1D2-726B898AB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D7FA33-8F50-090D-9737-C2628CB4F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397" y="1829563"/>
            <a:ext cx="3693040" cy="36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4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AFB1E-711C-4C59-BF71-D5E137A4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DC79C1-BBB9-0BA5-8465-218CF45A0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05266-5520-9678-3975-5C97BEC0E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D923D-2380-4295-6029-17634720A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Hopeful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E43B9-4B1B-7187-998D-DD5D92BB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1CFFF4-80B3-C639-E27F-20EAD8D4AFD2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3979CC-9D6C-45E9-43D3-74024EBB6EE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1FBFA-C16B-1786-5B06-8EB019A341F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0BE633-F48F-AF7C-ACAA-8ACFEDEE5C1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D303EF5-500D-6928-08FF-52399ADA4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F01F01BB-8F49-A343-6342-D9EBF46D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158" y="1829563"/>
            <a:ext cx="5904024" cy="3316868"/>
          </a:xfrm>
          <a:prstGeom prst="rect">
            <a:avLst/>
          </a:prstGeom>
          <a:ln w="104775">
            <a:solidFill>
              <a:srgbClr val="2A9540"/>
            </a:solidFill>
          </a:ln>
        </p:spPr>
      </p:pic>
    </p:spTree>
    <p:extLst>
      <p:ext uri="{BB962C8B-B14F-4D97-AF65-F5344CB8AC3E}">
        <p14:creationId xmlns:p14="http://schemas.microsoft.com/office/powerpoint/2010/main" val="702934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D729F-0DC3-1C2B-F2DA-32C2CFAF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AE02A0-5A8A-A3FF-63B1-583EDA9CE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7917B-9456-2973-044F-09A2D92E4D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8F3F8-1F5A-D9A0-036E-FCD101290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Psychological Contributors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F8774-9266-518E-EA37-3A6BE9AC0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Anxiety and depression (75%) complicates treatment.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Trouble with problem-solving abilities.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Often have unhelpful thoughts (e.g., “Why bother? I’ll never make progress,” and “It’s not really that bad.”).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Loss of personal property = loss of identity/security.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Trauma triggers hoarding.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6B487A-E62F-619F-CF6C-85C190521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7FEB834-51CC-38B2-C423-344D37C7D28F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155D3-CA60-1B50-E6B5-EA2BBA10BA1D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DD37A-6057-1493-4075-90FBB99934F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5E84C9-DC65-F83F-4DDF-D367CE253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4815DD41-6DDC-1798-56AF-1700A19D9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606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FC9594-A24A-CA43-4F4B-537FA27E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76895F-5180-CA88-0D36-0A0928131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80BC6-2447-67D2-BF76-22A6BBA9A7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B00C4-47B9-8EF7-61D2-95022AE72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Signs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EFF16-53A2-ECC5-2A0C-3740243D3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stuff!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Impaired pathways/stairways (“goat paths”)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Losing important items in clutter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Duplicate items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Rodent/insect infestation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Rotting food and/or used food containers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Non-working or non-functional appliances, utilities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“free” items (e.g., pens, notepads, cups, etc.) from community fairs or from “trash day”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Not inviting friends and family in because of shame or embarrassment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F0B9E-2D74-E5ED-4F2A-4E9AC985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361D5A-4692-ABBE-2A4B-C2ED60EE7A1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1F0AA6-AD7F-4D88-0CE2-C72B8FF25A9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B16787-16B9-9A1B-6B08-3F26A0CDA33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C43937-80FE-4B1F-5A29-176C07AC8BB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2306CC9-FF00-C1E6-2E88-EFC577140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11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F1F5E-3EE9-3BBF-D1BF-66337B10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305A42-60F4-F891-0847-741DDA5F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E9823-724A-C834-5EC9-138C8B8835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0B625-3EC0-D9FE-E510-2F8B6E6A4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CF33B-ECD2-9CB9-8913-3FAFAA35D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Grossly Undertreated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Underreported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Secrecy, ambivalence, stigma, shame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Lack of trained mental health professionals!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Cleanup can be very costly and takes a long time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Up to 2 years and $10,000s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0C8130-2DBF-4AA9-B783-76648C01F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08780D-CABA-EB6D-0A6E-DD8CFD1E35B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E6E09D-107A-A354-C924-EC12C1753D7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141C9D-4071-0D67-AA17-64BECFBDE1D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514F06-F71A-AECC-BD5F-1B9A84D3183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AE57A5E-6D33-CEF4-4DF8-9E37167D1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387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C93B4-035D-F708-E5BD-9DF2848B29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19F9A-2C8F-B290-6849-3F1898C26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20" y="990270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Treatment Method: Motivational Interviewing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E729-03E6-BC41-CFF1-58EBB6F5D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79396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Non-confrontational approach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Helps the client connect their values and behaviors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Works with ambivalence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Increases client’s confidence in their ability to change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8E39D-E1D5-F900-1BD9-829032760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F10D8-7339-CC32-4DBB-6ADE089A4A2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2E87D9-6249-603C-19AA-F023DA985CF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C54AA8-BE3F-D70C-EB65-10D81DBA5925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224E79B-B502-318B-460B-5D2AF8C6E87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4E16017-73D8-A692-29FF-4F469280E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0FD810-6228-45F8-F5D3-57A96801B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135" y="4598526"/>
            <a:ext cx="2745845" cy="18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C0AFA-0DF2-65F4-7A34-89DFA19C4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B92A39-2FAC-E379-3000-F3900DE8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8275C-5C50-B872-96CA-AA77C61B3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5C9CF-3751-7A75-7ADB-3257616A5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85097"/>
            <a:ext cx="9361284" cy="429911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6E8D9-5CB0-D22D-9712-5703A5E53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79396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Task Force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Board, SCPH, and 25 stakeholders/agencies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Few public funds for significant hoarding cleanup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Counseling: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Coleman, Greenleaf, Portage Path Behavioral Health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Some cleanup assistance: </a:t>
            </a:r>
          </a:p>
          <a:p>
            <a:pPr marL="800100" lvl="2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SCPH, Adult Protective Services, </a:t>
            </a:r>
            <a:r>
              <a:rPr lang="en-US" sz="2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Blick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Center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2nd Thursday, 8-9 am </a:t>
            </a:r>
          </a:p>
          <a:p>
            <a:pPr marL="1714500" lvl="3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36CE6-76E0-BA6F-1D1F-E99C6220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D21194-9026-423D-3DC4-84A5B3264F2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CF5F8-AAB6-729A-7AE0-118D3E18ED4D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36331-BDD1-AC97-E307-365FBE8E382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252AFF-4DBF-CE11-B02F-B61895091A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BC208D3-E12B-3C04-9106-3A2FBD7B7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425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BE39-EC56-CE37-BAEC-E7511D8A0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99E217-EF53-ECAA-FF54-42AB1F82DA5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DE56C3C-1F98-0235-093E-7AC33FE0678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645C218-3CEB-2A27-A7C9-FD2886DAA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ADF53C-1C4C-AC4D-E768-06E2C5B8B6C7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966A49A6-5FAA-34D3-5F38-E2A75901E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81A40F-042E-3DE4-1738-DDB636C34762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Questions? 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992C8F-BEF9-BC91-AAEB-E99EFE909083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53906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97893-7DB4-2A15-25EC-B9DF21656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B260C9-A86D-F30B-71A9-BD33CBC0A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AF764-AE42-92DF-A0F6-144F298353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DA647D-24B6-3191-6927-B5A3F5977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Hopeless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2347B-ABE9-21C5-7FFC-98D793DCC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“Officers dispatched…ref fight between girlfriend and boyfriend. Subject 2 blocks from her home…wearing tank top and barefoot…temperature around 0. She was crying…states she cut her leg earlier to make herself bleed…has thoughts of suicide…she was raped at 5 years old…tonight took 2 Vicodin and 5-7 beers.”</a:t>
            </a: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	</a:t>
            </a: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APD CIT Jan 2010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00533-4261-C594-B763-BB6C13F0C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FAFDA0-4B3E-F252-5D29-8E00117199D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5D3D4-765A-3D50-033F-7CB669031F14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3C87E3-C5B2-3AE4-B18E-158D5F04E271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22432E4-02C3-9235-3BEE-4DC78AFD268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C6CE22BA-5D2C-43D3-C4AB-3EA649444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352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377C-6AA7-8865-50C5-4B595317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799403-98CA-54FE-86B2-DA224B7312B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36E723D-887C-6EDF-94A2-ED75B3BE40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2A14FBE-B23E-3AE9-4B40-41B4C7904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40BD4F-0270-EFDB-2F4E-E499CED341EC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7301BD7B-6767-8D0A-99BB-D82A01193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F7AC5D-91A2-C7B6-2114-21B0A692BCB6}"/>
              </a:ext>
            </a:extLst>
          </p:cNvPr>
          <p:cNvSpPr txBox="1"/>
          <p:nvPr/>
        </p:nvSpPr>
        <p:spPr>
          <a:xfrm>
            <a:off x="549998" y="2932468"/>
            <a:ext cx="109048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System of Care offers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</a:t>
            </a:r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through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timely access to treatment.</a:t>
            </a:r>
            <a:endParaRPr lang="en-US" sz="2800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r"/>
            <a:r>
              <a:rPr lang="en-US" sz="16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2017 Report to the Community, Summit County ADM Board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885737-44E0-7DAF-0EC3-E72A7445596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56339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9A077-18FD-475B-CA68-939F1C7F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A7F046-EA1E-8C43-3F08-3CBEDA95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D7F8D-E621-E83B-6465-0D5E80110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9358E-BCBD-168C-16E5-150AD3D40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Timely Access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57243-9211-4CFA-CF04-355E9855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E11586-DBF9-1755-25F5-54814732B6D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5B2640-6C78-FF5F-1961-CBC30B61690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2B3E28-EDA7-888B-1956-73CB54CC30F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3CDA4C-B811-AD2D-172F-CFE7AC1BD61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B5DAD023-5480-009D-13D8-5373668B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D1576C-037A-45A0-01C4-08884F954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303419"/>
              </p:ext>
            </p:extLst>
          </p:nvPr>
        </p:nvGraphicFramePr>
        <p:xfrm>
          <a:off x="1500101" y="2051445"/>
          <a:ext cx="8877276" cy="3323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8638">
                  <a:extLst>
                    <a:ext uri="{9D8B030D-6E8A-4147-A177-3AD203B41FA5}">
                      <a16:colId xmlns:a16="http://schemas.microsoft.com/office/drawing/2014/main" val="1967620292"/>
                    </a:ext>
                  </a:extLst>
                </a:gridCol>
                <a:gridCol w="4438638">
                  <a:extLst>
                    <a:ext uri="{9D8B030D-6E8A-4147-A177-3AD203B41FA5}">
                      <a16:colId xmlns:a16="http://schemas.microsoft.com/office/drawing/2014/main" val="2627530027"/>
                    </a:ext>
                  </a:extLst>
                </a:gridCol>
              </a:tblGrid>
              <a:tr h="4840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140110"/>
                  </a:ext>
                </a:extLst>
              </a:tr>
              <a:tr h="1193437">
                <a:tc>
                  <a:txBody>
                    <a:bodyPr/>
                    <a:lstStyle/>
                    <a:p>
                      <a:r>
                        <a:rPr lang="en-US" dirty="0"/>
                        <a:t>2013—Central Assessment: </a:t>
                      </a:r>
                      <a:r>
                        <a:rPr lang="en-US" b="1" dirty="0"/>
                        <a:t>50 days</a:t>
                      </a:r>
                      <a:r>
                        <a:rPr lang="en-US" b="0" dirty="0"/>
                        <a:t> average from call to Substance Use Disorder (SUD) assessment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2023—Decentralized assessment: Most common wait is </a:t>
                      </a:r>
                      <a:r>
                        <a:rPr lang="en-US" b="1" dirty="0"/>
                        <a:t>one day</a:t>
                      </a:r>
                      <a:r>
                        <a:rPr lang="en-US" b="0" dirty="0"/>
                        <a:t>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86912"/>
                  </a:ext>
                </a:extLst>
              </a:tr>
              <a:tr h="1551469">
                <a:tc>
                  <a:txBody>
                    <a:bodyPr/>
                    <a:lstStyle/>
                    <a:p>
                      <a:r>
                        <a:rPr lang="en-US" b="1" dirty="0"/>
                        <a:t>No follow up system </a:t>
                      </a:r>
                      <a:r>
                        <a:rPr lang="en-US" b="0" dirty="0"/>
                        <a:t>for opiate overdoses (e.g., overdose, hospital treatment, discharge, death)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Quick Response Teams (QRT)* follow up with team contact </a:t>
                      </a:r>
                      <a:r>
                        <a:rPr lang="en-US" b="1" dirty="0"/>
                        <a:t>within a week</a:t>
                      </a:r>
                      <a:r>
                        <a:rPr lang="en-US" b="0" dirty="0"/>
                        <a:t>, decreasing cycling and intervening when motivation is high; Naloxone distribution</a:t>
                      </a:r>
                    </a:p>
                    <a:p>
                      <a:endParaRPr lang="en-US" b="0" dirty="0"/>
                    </a:p>
                    <a:p>
                      <a:r>
                        <a:rPr lang="en-US" sz="1200" b="0" dirty="0"/>
                        <a:t>*Currently, only 5 QRT are active.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39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79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F331F-29CA-0C33-634E-03031EF3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9053EC-4431-2BE5-ECA5-DE2BB8A0D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EB6FB-1946-232D-CBCF-5420460679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81704-7066-5705-E32F-EA9D8AC5F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Treatment…But Not Just Any Kind of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82873-472F-1AC8-A886-ADE192D49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Evidence-based practices (EBP)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Studied, scientifically validated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Cost effective</a:t>
            </a:r>
          </a:p>
          <a:p>
            <a:pPr marL="914400" lvl="1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Participants and tax payers</a:t>
            </a:r>
          </a:p>
          <a:p>
            <a:pPr lvl="1" algn="l"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Minimally invasive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See </a:t>
            </a:r>
            <a:r>
              <a:rPr lang="en-US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</a:t>
            </a:r>
            <a:r>
              <a:rPr lang="en-US" sz="2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7635F-7332-219C-3ED8-EF269FE5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641095D-CB7A-343B-8EBD-CA08779837F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2B78FE-3D1C-CC02-1929-3F530774D301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557E8-1CDF-FC0B-4E16-69172376753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729695-A579-F0E5-9D9F-36CCB2DB8E7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4B2EA87C-5AC0-A92C-D6AD-3E749CDBC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653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1B8F"/>
      </a:accent1>
      <a:accent2>
        <a:srgbClr val="F14721"/>
      </a:accent2>
      <a:accent3>
        <a:srgbClr val="2A954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2801</Words>
  <Application>Microsoft Office PowerPoint</Application>
  <PresentationFormat>Widescreen</PresentationFormat>
  <Paragraphs>415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Noto Sans</vt:lpstr>
      <vt:lpstr>Office Theme</vt:lpstr>
      <vt:lpstr>The ADM Board’s System of Care and Client’s Rights</vt:lpstr>
      <vt:lpstr>PowerPoint Presentation</vt:lpstr>
      <vt:lpstr>Topics </vt:lpstr>
      <vt:lpstr>PowerPoint Presentation</vt:lpstr>
      <vt:lpstr>Hopeful  </vt:lpstr>
      <vt:lpstr>Hopeless</vt:lpstr>
      <vt:lpstr>PowerPoint Presentation</vt:lpstr>
      <vt:lpstr>Timely Access</vt:lpstr>
      <vt:lpstr>Treatment…But Not Just Any Kind of Treatment</vt:lpstr>
      <vt:lpstr>EBP Fidelity and Outcomes</vt:lpstr>
      <vt:lpstr>Evidence-Based Intervention Examples</vt:lpstr>
      <vt:lpstr>PowerPoint Presentation</vt:lpstr>
      <vt:lpstr>Local Levy</vt:lpstr>
      <vt:lpstr>Agencies</vt:lpstr>
      <vt:lpstr>ADM Board Funds: Project Dawn (SCPH)</vt:lpstr>
      <vt:lpstr>ADM Board Funds: Tarry House</vt:lpstr>
      <vt:lpstr>ADM Board Funds: CSS</vt:lpstr>
      <vt:lpstr>ADM Board Funds: ASIA</vt:lpstr>
      <vt:lpstr>PowerPoint Presentation</vt:lpstr>
      <vt:lpstr>Client’s Rights (see OAC 5122-26-18)</vt:lpstr>
      <vt:lpstr>Examples of Client’s Rights (see OAC 5122-26-18)</vt:lpstr>
      <vt:lpstr>ADM Board Contact</vt:lpstr>
      <vt:lpstr>PowerPoint Presentation</vt:lpstr>
      <vt:lpstr>Question</vt:lpstr>
      <vt:lpstr>Trick Question! </vt:lpstr>
      <vt:lpstr>Question</vt:lpstr>
      <vt:lpstr>Answer</vt:lpstr>
      <vt:lpstr>Question</vt:lpstr>
      <vt:lpstr>Answer</vt:lpstr>
      <vt:lpstr>Court Findings </vt:lpstr>
      <vt:lpstr>Restoration Treatment</vt:lpstr>
      <vt:lpstr>What if…</vt:lpstr>
      <vt:lpstr>Ohio Revised Code “NGRI”</vt:lpstr>
      <vt:lpstr>Not Guilty by Reason of Insanity/ISTU-CJ</vt:lpstr>
      <vt:lpstr>NGRI Clients</vt:lpstr>
      <vt:lpstr>NGRI Finding</vt:lpstr>
      <vt:lpstr>Northcoast Behavioral in Sagamore Hills</vt:lpstr>
      <vt:lpstr>Conditional Release/Forensic Monitor</vt:lpstr>
      <vt:lpstr>Conditional Release Requirements</vt:lpstr>
      <vt:lpstr>Form 95</vt:lpstr>
      <vt:lpstr>Before the Hopper Act</vt:lpstr>
      <vt:lpstr>PowerPoint Presentation</vt:lpstr>
      <vt:lpstr>The Collyer Brothers: Homer and Langley</vt:lpstr>
      <vt:lpstr>The Collyer Brothers: Back Story</vt:lpstr>
      <vt:lpstr>Hoarding Disorder Criteria (DSM 5)</vt:lpstr>
      <vt:lpstr>Hoarding Disorder Criteria (DSM 5)</vt:lpstr>
      <vt:lpstr>Progression of Hoarding Disorder</vt:lpstr>
      <vt:lpstr>Unique Cognitive Processes</vt:lpstr>
      <vt:lpstr>David Tolin Study</vt:lpstr>
      <vt:lpstr>Psychological Contributors </vt:lpstr>
      <vt:lpstr>Signs</vt:lpstr>
      <vt:lpstr>Hoarding Disorder</vt:lpstr>
      <vt:lpstr>Treatment Method: Motivational Interviewing </vt:lpstr>
      <vt:lpstr>Hoarding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Max Warner</dc:creator>
  <cp:lastModifiedBy>Olivia Warther</cp:lastModifiedBy>
  <cp:revision>6</cp:revision>
  <dcterms:created xsi:type="dcterms:W3CDTF">2023-11-08T13:31:46Z</dcterms:created>
  <dcterms:modified xsi:type="dcterms:W3CDTF">2024-03-14T12:01:54Z</dcterms:modified>
</cp:coreProperties>
</file>