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0225" y="3324605"/>
            <a:ext cx="5543550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148" y="2465819"/>
            <a:ext cx="7639050" cy="8176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105"/>
              </a:spcBef>
            </a:pPr>
            <a:r>
              <a:rPr dirty="0"/>
              <a:t>Safe Management</a:t>
            </a:r>
            <a:r>
              <a:rPr spc="-105" dirty="0"/>
              <a:t> </a:t>
            </a:r>
            <a:r>
              <a:rPr dirty="0"/>
              <a:t>and  care of </a:t>
            </a:r>
            <a:r>
              <a:rPr spc="-5" dirty="0"/>
              <a:t>those </a:t>
            </a:r>
            <a:r>
              <a:rPr dirty="0"/>
              <a:t>in</a:t>
            </a:r>
            <a:r>
              <a:rPr spc="-75" dirty="0"/>
              <a:t> </a:t>
            </a:r>
            <a:r>
              <a:rPr dirty="0"/>
              <a:t>crisis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491" y="352031"/>
            <a:ext cx="6712458" cy="10782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521993"/>
            <a:ext cx="573659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Brain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Architecture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Chromosomal separation in</a:t>
            </a:r>
            <a:r>
              <a:rPr sz="2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utero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3569804"/>
            <a:ext cx="4063365" cy="10509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Hormone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imbalances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Treatable in most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cases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347" y="611111"/>
            <a:ext cx="7482078" cy="6606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0" y="1981200"/>
            <a:ext cx="4114800" cy="4017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092" y="605015"/>
            <a:ext cx="3915917" cy="5737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417319"/>
            <a:ext cx="6019800" cy="48310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3283" y="624814"/>
            <a:ext cx="3934205" cy="553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3875" y="1600200"/>
            <a:ext cx="6556248" cy="47091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47159" y="867155"/>
            <a:ext cx="1308100" cy="288290"/>
            <a:chOff x="3947159" y="867155"/>
            <a:chExt cx="1308100" cy="288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7159" y="867155"/>
              <a:ext cx="1307591" cy="2880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6590" y="886840"/>
              <a:ext cx="1214628" cy="19481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1076" y="1783079"/>
            <a:ext cx="5962650" cy="440969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34895" y="1186433"/>
            <a:ext cx="44723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102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genes </a:t>
            </a: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identified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that </a:t>
            </a: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if affected could lead </a:t>
            </a:r>
            <a:r>
              <a:rPr sz="1400" spc="-5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400" dirty="0">
                <a:solidFill>
                  <a:srgbClr val="FFFFFF"/>
                </a:solidFill>
                <a:latin typeface="Book Antiqua"/>
                <a:cs typeface="Book Antiqua"/>
              </a:rPr>
              <a:t>Autism</a:t>
            </a:r>
            <a:endParaRPr sz="1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352031"/>
            <a:ext cx="6834378" cy="10782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2514600"/>
            <a:ext cx="67056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8583" y="611098"/>
            <a:ext cx="2955797" cy="5677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800" y="1595627"/>
            <a:ext cx="4267200" cy="24475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71625" y="4351782"/>
            <a:ext cx="62287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Is it more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common now,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or is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 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spectrum so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wide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that more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people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just  fit in it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now????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9044" y="611111"/>
            <a:ext cx="3190494" cy="5707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417319"/>
            <a:ext cx="8025383" cy="45003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483" y="605015"/>
            <a:ext cx="4540758" cy="5737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417319"/>
            <a:ext cx="8763000" cy="48630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1695" y="624827"/>
            <a:ext cx="3391661" cy="6530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1452372"/>
            <a:ext cx="6140196" cy="50612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944" y="627875"/>
            <a:ext cx="3281933" cy="6195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50442" y="1521993"/>
            <a:ext cx="7178675" cy="34397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  <a:tabLst>
                <a:tab pos="4108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Understand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 characteristics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of Autism</a:t>
            </a:r>
            <a:endParaRPr sz="28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  <a:tabLst>
                <a:tab pos="4108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Learn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how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look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for signs and symptoms</a:t>
            </a:r>
            <a:endParaRPr sz="28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  <a:tabLst>
                <a:tab pos="4108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Recognizing the need to be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aware</a:t>
            </a:r>
            <a:endParaRPr sz="2800">
              <a:latin typeface="Book Antiqua"/>
              <a:cs typeface="Book Antiqua"/>
            </a:endParaRPr>
          </a:p>
          <a:p>
            <a:pPr marL="2068830" marR="316865" indent="-1742439">
              <a:lnSpc>
                <a:spcPct val="100000"/>
              </a:lnSpc>
              <a:spcBef>
                <a:spcPts val="675"/>
              </a:spcBef>
              <a:tabLst>
                <a:tab pos="73787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Safe handling and some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tips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on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how to 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approach such people</a:t>
            </a:r>
            <a:endParaRPr sz="2800">
              <a:latin typeface="Book Antiqua"/>
              <a:cs typeface="Book Antiqua"/>
            </a:endParaRPr>
          </a:p>
          <a:p>
            <a:pPr marL="70485">
              <a:lnSpc>
                <a:spcPct val="100000"/>
              </a:lnSpc>
              <a:spcBef>
                <a:spcPts val="675"/>
              </a:spcBef>
              <a:tabLst>
                <a:tab pos="48196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Determine between behavior patterns</a:t>
            </a:r>
            <a:r>
              <a:rPr sz="28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endParaRPr sz="2800">
              <a:latin typeface="Book Antiqua"/>
              <a:cs typeface="Book Antiqua"/>
            </a:endParaRPr>
          </a:p>
          <a:p>
            <a:pPr marL="226949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psychological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crisis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7855" y="624814"/>
            <a:ext cx="3891534" cy="553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8345" y="2293747"/>
            <a:ext cx="545147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Lack of fear of real danger  Sensory over stimulation  Wandering and first contact issues  Communication </a:t>
            </a:r>
            <a:r>
              <a:rPr sz="2800" dirty="0"/>
              <a:t>and</a:t>
            </a:r>
            <a:r>
              <a:rPr sz="2800" spc="-15" dirty="0"/>
              <a:t> </a:t>
            </a:r>
            <a:r>
              <a:rPr sz="2800" spc="-5" dirty="0"/>
              <a:t>behavior</a:t>
            </a:r>
            <a:endParaRPr sz="2800"/>
          </a:p>
          <a:p>
            <a:pPr marL="402590" marR="39497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/>
              <a:t>De-escalation times increased  Vulnerability/naive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832" y="611111"/>
            <a:ext cx="6622542" cy="666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560" y="1600200"/>
            <a:ext cx="6278879" cy="47091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727" y="675119"/>
            <a:ext cx="2261616" cy="1098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1694" y="817321"/>
            <a:ext cx="1600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4DB8B"/>
                </a:solidFill>
                <a:latin typeface="Lucida Sans"/>
                <a:cs typeface="Lucida Sans"/>
              </a:rPr>
              <a:t>Causes</a:t>
            </a:r>
            <a:endParaRPr sz="36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411" y="1749119"/>
            <a:ext cx="2153285" cy="22860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35"/>
              </a:spcBef>
            </a:pP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Genetic</a:t>
            </a:r>
            <a:endParaRPr sz="2800">
              <a:latin typeface="Book Antiqua"/>
              <a:cs typeface="Book Antiqua"/>
            </a:endParaRPr>
          </a:p>
          <a:p>
            <a:pPr marL="635" algn="ctr">
              <a:lnSpc>
                <a:spcPct val="100000"/>
              </a:lnSpc>
              <a:spcBef>
                <a:spcPts val="740"/>
              </a:spcBef>
            </a:pPr>
            <a:r>
              <a:rPr sz="3200" dirty="0">
                <a:solidFill>
                  <a:srgbClr val="FFFFFF"/>
                </a:solidFill>
                <a:latin typeface="Book Antiqua"/>
                <a:cs typeface="Book Antiqua"/>
              </a:rPr>
              <a:t>Toxins</a:t>
            </a:r>
            <a:endParaRPr sz="3200">
              <a:latin typeface="Book Antiqua"/>
              <a:cs typeface="Book Antiqua"/>
            </a:endParaRPr>
          </a:p>
          <a:p>
            <a:pPr marL="12700" marR="5080" indent="-1270" algn="ctr">
              <a:lnSpc>
                <a:spcPct val="120000"/>
              </a:lnSpc>
            </a:pP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Viral  V</a:t>
            </a:r>
            <a:r>
              <a:rPr sz="3200" spc="5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3200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3200" spc="10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Book Antiqua"/>
                <a:cs typeface="Book Antiqua"/>
              </a:rPr>
              <a:t>ines</a:t>
            </a:r>
            <a:r>
              <a:rPr sz="3200" spc="5" dirty="0">
                <a:solidFill>
                  <a:srgbClr val="FFFFFF"/>
                </a:solidFill>
                <a:latin typeface="Book Antiqua"/>
                <a:cs typeface="Book Antiqua"/>
              </a:rPr>
              <a:t>?</a:t>
            </a:r>
            <a:r>
              <a:rPr sz="3200" dirty="0">
                <a:solidFill>
                  <a:srgbClr val="FFFFFF"/>
                </a:solidFill>
                <a:latin typeface="Book Antiqua"/>
                <a:cs typeface="Book Antiqua"/>
              </a:rPr>
              <a:t>??</a:t>
            </a:r>
            <a:endParaRPr sz="320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7452" y="298704"/>
            <a:ext cx="4267200" cy="58018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4191000"/>
            <a:ext cx="34290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244" y="611111"/>
            <a:ext cx="6104382" cy="6606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0015" y="2057400"/>
            <a:ext cx="3997451" cy="24993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905000"/>
            <a:ext cx="3200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3932" y="545591"/>
            <a:ext cx="4237482" cy="764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7492" y="2136775"/>
            <a:ext cx="689483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445" marR="12827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Currently there is no </a:t>
            </a:r>
            <a:r>
              <a:rPr sz="3200" dirty="0"/>
              <a:t>cure </a:t>
            </a:r>
            <a:r>
              <a:rPr sz="3200" spc="-5" dirty="0"/>
              <a:t>for </a:t>
            </a:r>
            <a:r>
              <a:rPr sz="3200" dirty="0"/>
              <a:t>ADHD  or Autistic Spectrum</a:t>
            </a:r>
            <a:r>
              <a:rPr sz="3200" spc="-25" dirty="0"/>
              <a:t> </a:t>
            </a:r>
            <a:r>
              <a:rPr sz="3200" dirty="0"/>
              <a:t>disorders.</a:t>
            </a:r>
            <a:endParaRPr sz="3200"/>
          </a:p>
          <a:p>
            <a:pPr marL="12700" marR="5080" indent="-4445" algn="ctr">
              <a:lnSpc>
                <a:spcPct val="100000"/>
              </a:lnSpc>
            </a:pPr>
            <a:r>
              <a:rPr sz="3200" dirty="0"/>
              <a:t>There are however </a:t>
            </a:r>
            <a:r>
              <a:rPr sz="3200" spc="-5" dirty="0"/>
              <a:t>treatments to  </a:t>
            </a:r>
            <a:r>
              <a:rPr sz="3200" dirty="0"/>
              <a:t>decrease </a:t>
            </a:r>
            <a:r>
              <a:rPr sz="3200" spc="-5" dirty="0"/>
              <a:t>the </a:t>
            </a:r>
            <a:r>
              <a:rPr sz="3200" dirty="0"/>
              <a:t>severity of </a:t>
            </a:r>
            <a:r>
              <a:rPr sz="3200" spc="-5" dirty="0"/>
              <a:t>the</a:t>
            </a:r>
            <a:r>
              <a:rPr sz="3200" spc="-30" dirty="0"/>
              <a:t> </a:t>
            </a:r>
            <a:r>
              <a:rPr sz="3200" dirty="0"/>
              <a:t>symptoms</a:t>
            </a:r>
            <a:endParaRPr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" y="597420"/>
            <a:ext cx="2058162" cy="12153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828" y="756361"/>
            <a:ext cx="132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4DB8B"/>
                </a:solidFill>
                <a:latin typeface="Lucida Sans"/>
                <a:cs typeface="Lucida Sans"/>
              </a:rPr>
              <a:t>Meds</a:t>
            </a:r>
            <a:endParaRPr sz="40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5682" y="1480316"/>
            <a:ext cx="1791970" cy="338645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8290" marR="281940" indent="1270" algn="ctr">
              <a:lnSpc>
                <a:spcPct val="120600"/>
              </a:lnSpc>
              <a:spcBef>
                <a:spcPts val="7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stimulants 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Focalin 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Adderall  Concerta  Cylert 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Ritalin</a:t>
            </a:r>
            <a:endParaRPr sz="24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Non-stimulants</a:t>
            </a:r>
            <a:endParaRPr sz="20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Strattera</a:t>
            </a:r>
            <a:endParaRPr sz="240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0" y="533400"/>
            <a:ext cx="1848612" cy="2467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000" y="609600"/>
            <a:ext cx="1723644" cy="26578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0" y="3657600"/>
            <a:ext cx="1848612" cy="24673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2700" y="3657600"/>
            <a:ext cx="1837944" cy="24856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609600"/>
            <a:ext cx="4534661" cy="6362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26945" y="1694179"/>
            <a:ext cx="501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DO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090" y="2301113"/>
            <a:ext cx="3288029" cy="34651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675"/>
              </a:spcBef>
              <a:tabLst>
                <a:tab pos="414020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 patient</a:t>
            </a:r>
            <a:endParaRPr sz="2400">
              <a:latin typeface="Book Antiqua"/>
              <a:cs typeface="Book Antiqua"/>
            </a:endParaRPr>
          </a:p>
          <a:p>
            <a:pPr marL="1905" algn="ctr">
              <a:lnSpc>
                <a:spcPct val="100000"/>
              </a:lnSpc>
              <a:spcBef>
                <a:spcPts val="580"/>
              </a:spcBef>
              <a:tabLst>
                <a:tab pos="413384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Honest/listen</a:t>
            </a:r>
            <a:endParaRPr sz="24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  <a:tabLst>
                <a:tab pos="411480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Give extra</a:t>
            </a:r>
            <a:r>
              <a:rPr sz="24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response</a:t>
            </a:r>
            <a:endParaRPr sz="2400">
              <a:latin typeface="Book Antiqua"/>
              <a:cs typeface="Book Antiqua"/>
            </a:endParaRPr>
          </a:p>
          <a:p>
            <a:pPr marL="413384"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time</a:t>
            </a:r>
            <a:endParaRPr sz="24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  <a:tabLst>
                <a:tab pos="411480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Give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choices</a:t>
            </a:r>
            <a:endParaRPr sz="24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  <a:tabLst>
                <a:tab pos="410845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Concise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explanations</a:t>
            </a:r>
            <a:endParaRPr sz="2400">
              <a:latin typeface="Book Antiqua"/>
              <a:cs typeface="Book Antiqua"/>
            </a:endParaRPr>
          </a:p>
          <a:p>
            <a:pPr marL="635" algn="ctr">
              <a:lnSpc>
                <a:spcPct val="100000"/>
              </a:lnSpc>
              <a:spcBef>
                <a:spcPts val="575"/>
              </a:spcBef>
              <a:tabLst>
                <a:tab pos="412115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Adult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 voice</a:t>
            </a:r>
            <a:endParaRPr sz="2400">
              <a:latin typeface="Book Antiqua"/>
              <a:cs typeface="Book Antiqua"/>
            </a:endParaRPr>
          </a:p>
          <a:p>
            <a:pPr marL="635" algn="ctr">
              <a:lnSpc>
                <a:spcPct val="100000"/>
              </a:lnSpc>
              <a:spcBef>
                <a:spcPts val="580"/>
              </a:spcBef>
              <a:tabLst>
                <a:tab pos="412115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Have them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repeat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9420" y="1694179"/>
            <a:ext cx="2432050" cy="184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643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DON’T</a:t>
            </a:r>
            <a:endParaRPr sz="24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2190"/>
              </a:spcBef>
              <a:tabLst>
                <a:tab pos="410845" algn="l"/>
              </a:tabLst>
            </a:pPr>
            <a:r>
              <a:rPr sz="1550" spc="5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Overreact</a:t>
            </a:r>
            <a:endParaRPr sz="24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  <a:tabLst>
                <a:tab pos="410845" algn="l"/>
              </a:tabLst>
            </a:pPr>
            <a:r>
              <a:rPr sz="1550" spc="1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550" spc="1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False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promises</a:t>
            </a:r>
            <a:endParaRPr sz="2400">
              <a:latin typeface="Book Antiqua"/>
              <a:cs typeface="Book Antiqua"/>
            </a:endParaRPr>
          </a:p>
          <a:p>
            <a:pPr marL="635" algn="ctr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Use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slang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2990" y="3545204"/>
            <a:ext cx="3721735" cy="2257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8585" marR="101600" algn="ctr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Assume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they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are aware</a:t>
            </a:r>
            <a:r>
              <a:rPr sz="2400" spc="-10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danger</a:t>
            </a:r>
            <a:endParaRPr sz="2400">
              <a:latin typeface="Book Antiqua"/>
              <a:cs typeface="Book Antiqua"/>
            </a:endParaRPr>
          </a:p>
          <a:p>
            <a:pPr marL="12700" marR="5080" algn="ctr">
              <a:lnSpc>
                <a:spcPts val="3170"/>
              </a:lnSpc>
              <a:spcBef>
                <a:spcPts val="12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Avoid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touch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when</a:t>
            </a:r>
            <a:r>
              <a:rPr sz="2400" spc="-1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possible 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Physical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force</a:t>
            </a:r>
            <a:endParaRPr sz="2400">
              <a:latin typeface="Book Antiqua"/>
              <a:cs typeface="Book Antiqua"/>
            </a:endParaRPr>
          </a:p>
          <a:p>
            <a:pPr marL="635" algn="ctr">
              <a:lnSpc>
                <a:spcPts val="2735"/>
              </a:lnSpc>
              <a:spcBef>
                <a:spcPts val="13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Repetition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is not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sign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endParaRPr sz="2400">
              <a:latin typeface="Book Antiqua"/>
              <a:cs typeface="Book Antiqua"/>
            </a:endParaRPr>
          </a:p>
          <a:p>
            <a:pPr marL="3175" algn="ctr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disrespect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594359"/>
            <a:ext cx="4292346" cy="704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2231008"/>
            <a:ext cx="6014085" cy="29806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Utilize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parents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knowledge</a:t>
            </a:r>
            <a:endParaRPr sz="1800">
              <a:latin typeface="Book Antiqua"/>
              <a:cs typeface="Book Antiqua"/>
            </a:endParaRPr>
          </a:p>
          <a:p>
            <a:pPr marL="317500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Ask about child’s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quirks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sensitivities</a:t>
            </a:r>
            <a:endParaRPr sz="1800">
              <a:latin typeface="Book Antiqua"/>
              <a:cs typeface="Book Antiqua"/>
            </a:endParaRPr>
          </a:p>
          <a:p>
            <a:pPr marL="351790" marR="323215">
              <a:lnSpc>
                <a:spcPct val="146500"/>
              </a:lnSpc>
              <a:spcBef>
                <a:spcPts val="204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concerned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with child’s response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to strangers 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Even older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kids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cannot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express themselves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very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well</a:t>
            </a:r>
            <a:endParaRPr sz="1800">
              <a:latin typeface="Book Antiqua"/>
              <a:cs typeface="Book Antiqua"/>
            </a:endParaRPr>
          </a:p>
          <a:p>
            <a:pPr marL="365760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Frustration happens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very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quickly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with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these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children</a:t>
            </a:r>
            <a:endParaRPr sz="1800">
              <a:latin typeface="Book Antiqua"/>
              <a:cs typeface="Book Antiqua"/>
            </a:endParaRPr>
          </a:p>
          <a:p>
            <a:pPr marL="400685" marR="5080" indent="-34925">
              <a:lnSpc>
                <a:spcPct val="134600"/>
              </a:lnSpc>
              <a:spcBef>
                <a:spcPts val="4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Pain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tolerances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on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these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children are usually very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high. 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Lack of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communication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complaints make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it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hard</a:t>
            </a:r>
            <a:r>
              <a:rPr sz="1800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endParaRPr sz="1800">
              <a:latin typeface="Book Antiqua"/>
              <a:cs typeface="Book Antiqua"/>
            </a:endParaRPr>
          </a:p>
          <a:p>
            <a:pPr marL="40068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assess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these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kids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2495" y="594359"/>
            <a:ext cx="5875782" cy="704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2074290"/>
            <a:ext cx="6661784" cy="348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Remember, these kids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do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not get unknown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diseases and illnesses, 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 key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to work around their developmental disorder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treat 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accordingly.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Book Antiqua"/>
              <a:cs typeface="Book Antiqua"/>
            </a:endParaRPr>
          </a:p>
          <a:p>
            <a:pPr marL="88900" marR="10166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These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kids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generally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very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much into structure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 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normal routines in their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life. Any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disruption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can cause  worsening of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situation.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Book Antiqua"/>
              <a:cs typeface="Book Antiqua"/>
            </a:endParaRPr>
          </a:p>
          <a:p>
            <a:pPr marL="88900" marR="27749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Most of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these kids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on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 high functioning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end of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  spectrum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extremely intelligent but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lack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certain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social skills  and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ability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interact effectively. Try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to gain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eye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contact 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with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the child.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103" y="611098"/>
            <a:ext cx="6020562" cy="5677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521993"/>
            <a:ext cx="7806690" cy="42938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Many autistic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people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prone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8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seizures</a:t>
            </a:r>
            <a:endParaRPr sz="2800">
              <a:latin typeface="Book Antiqua"/>
              <a:cs typeface="Book Antiqua"/>
            </a:endParaRPr>
          </a:p>
          <a:p>
            <a:pPr marL="424180" marR="75565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Many display signs of depression, anxiety,  obsessive compulsive disorder and</a:t>
            </a:r>
            <a:r>
              <a:rPr sz="2800" spc="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bipolarism</a:t>
            </a:r>
            <a:endParaRPr sz="2800">
              <a:latin typeface="Book Antiqua"/>
              <a:cs typeface="Book Antiqua"/>
            </a:endParaRPr>
          </a:p>
          <a:p>
            <a:pPr marL="424180" marR="1155700" indent="-412115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Although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not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common, some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may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have  physical disabilities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also.</a:t>
            </a:r>
            <a:endParaRPr sz="2800">
              <a:latin typeface="Book Antiqua"/>
              <a:cs typeface="Book Antiqua"/>
            </a:endParaRPr>
          </a:p>
          <a:p>
            <a:pPr marL="424180" marR="5080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Tuberous sclerosis- benign tumors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that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form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in  the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brain and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other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vital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organs.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Book Antiqua"/>
                <a:cs typeface="Book Antiqua"/>
              </a:rPr>
              <a:t>1-4%</a:t>
            </a:r>
            <a:endParaRPr sz="2800">
              <a:latin typeface="Book Antiqua"/>
              <a:cs typeface="Book Antiqua"/>
            </a:endParaRPr>
          </a:p>
          <a:p>
            <a:pPr marL="424180" marR="960755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Fragile x syndrome- an inherited form of  mental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retardation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approx.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5%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2576" y="793991"/>
            <a:ext cx="4431030" cy="5661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0594" y="2074290"/>
            <a:ext cx="2332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What does it look</a:t>
            </a:r>
            <a:r>
              <a:rPr sz="1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like?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2304" y="2590800"/>
            <a:ext cx="4279391" cy="36896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4767" y="611111"/>
            <a:ext cx="4591050" cy="6667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4565" y="2065147"/>
            <a:ext cx="790067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Book Antiqua"/>
                <a:cs typeface="Book Antiqua"/>
              </a:rPr>
              <a:t>Remember:</a:t>
            </a:r>
            <a:endParaRPr sz="2800">
              <a:latin typeface="Book Antiqua"/>
              <a:cs typeface="Book Antiqua"/>
            </a:endParaRPr>
          </a:p>
          <a:p>
            <a:pPr marL="125730" marR="127000" algn="ctr">
              <a:lnSpc>
                <a:spcPct val="100000"/>
              </a:lnSpc>
            </a:pPr>
            <a:r>
              <a:rPr sz="2800" spc="-5" dirty="0">
                <a:solidFill>
                  <a:srgbClr val="CEB866"/>
                </a:solidFill>
                <a:latin typeface="Book Antiqua"/>
                <a:cs typeface="Book Antiqua"/>
              </a:rPr>
              <a:t>Not every spectrum disorder person in crisis </a:t>
            </a:r>
            <a:r>
              <a:rPr sz="2800" spc="-10" dirty="0">
                <a:solidFill>
                  <a:srgbClr val="CEB866"/>
                </a:solidFill>
                <a:latin typeface="Book Antiqua"/>
                <a:cs typeface="Book Antiqua"/>
              </a:rPr>
              <a:t>has  </a:t>
            </a:r>
            <a:r>
              <a:rPr sz="2800" spc="-5" dirty="0">
                <a:solidFill>
                  <a:srgbClr val="CEB866"/>
                </a:solidFill>
                <a:latin typeface="Book Antiqua"/>
                <a:cs typeface="Book Antiqua"/>
              </a:rPr>
              <a:t>been</a:t>
            </a:r>
            <a:r>
              <a:rPr sz="2800" spc="-20" dirty="0">
                <a:solidFill>
                  <a:srgbClr val="CEB866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CEB866"/>
                </a:solidFill>
                <a:latin typeface="Book Antiqua"/>
                <a:cs typeface="Book Antiqua"/>
              </a:rPr>
              <a:t>diagnosed.</a:t>
            </a:r>
            <a:endParaRPr sz="2800">
              <a:latin typeface="Book Antiqua"/>
              <a:cs typeface="Book Antiqua"/>
            </a:endParaRPr>
          </a:p>
          <a:p>
            <a:pPr marR="1905" algn="ctr">
              <a:lnSpc>
                <a:spcPct val="100000"/>
              </a:lnSpc>
            </a:pPr>
            <a:r>
              <a:rPr sz="2800" spc="-5" dirty="0">
                <a:solidFill>
                  <a:srgbClr val="CEB866"/>
                </a:solidFill>
                <a:latin typeface="Book Antiqua"/>
                <a:cs typeface="Book Antiqua"/>
              </a:rPr>
              <a:t>Be aware of the signs</a:t>
            </a:r>
            <a:endParaRPr sz="2800">
              <a:latin typeface="Book Antiqua"/>
              <a:cs typeface="Book Antiqua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spc="-5" dirty="0">
                <a:solidFill>
                  <a:srgbClr val="CEB866"/>
                </a:solidFill>
                <a:latin typeface="Book Antiqua"/>
                <a:cs typeface="Book Antiqua"/>
              </a:rPr>
              <a:t>A </a:t>
            </a:r>
            <a:r>
              <a:rPr sz="2800" dirty="0">
                <a:solidFill>
                  <a:srgbClr val="CEB866"/>
                </a:solidFill>
                <a:latin typeface="Book Antiqua"/>
                <a:cs typeface="Book Antiqua"/>
              </a:rPr>
              <a:t>big </a:t>
            </a:r>
            <a:r>
              <a:rPr sz="2800" spc="-5" dirty="0">
                <a:solidFill>
                  <a:srgbClr val="CEB866"/>
                </a:solidFill>
                <a:latin typeface="Book Antiqua"/>
                <a:cs typeface="Book Antiqua"/>
              </a:rPr>
              <a:t>part of our jobs are to be </a:t>
            </a:r>
            <a:r>
              <a:rPr sz="2800" dirty="0">
                <a:solidFill>
                  <a:srgbClr val="CEB866"/>
                </a:solidFill>
                <a:latin typeface="Book Antiqua"/>
                <a:cs typeface="Book Antiqua"/>
              </a:rPr>
              <a:t>able </a:t>
            </a:r>
            <a:r>
              <a:rPr sz="2800" spc="-5" dirty="0">
                <a:solidFill>
                  <a:srgbClr val="CEB866"/>
                </a:solidFill>
                <a:latin typeface="Book Antiqua"/>
                <a:cs typeface="Book Antiqua"/>
              </a:rPr>
              <a:t>to read people  without being judgmental.</a:t>
            </a:r>
            <a:endParaRPr sz="2800">
              <a:latin typeface="Book Antiqua"/>
              <a:cs typeface="Book Antiqua"/>
            </a:endParaRPr>
          </a:p>
          <a:p>
            <a:pPr marL="638810" marR="64389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CEB866"/>
                </a:solidFill>
                <a:latin typeface="Book Antiqua"/>
                <a:cs typeface="Book Antiqua"/>
              </a:rPr>
              <a:t>Everyone in crisis deserves your complete  attention.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367" y="611111"/>
            <a:ext cx="4126229" cy="6606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2561844" cy="2286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1371600"/>
            <a:ext cx="2077211" cy="2581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53611" y="1752600"/>
            <a:ext cx="1609343" cy="1905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308" y="4114800"/>
            <a:ext cx="3453384" cy="2590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0" y="4104132"/>
            <a:ext cx="1810511" cy="25252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5223" y="627887"/>
            <a:ext cx="3353562" cy="553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2026920"/>
            <a:ext cx="6553200" cy="43616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692" y="467855"/>
            <a:ext cx="5848350" cy="10462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088" y="637019"/>
            <a:ext cx="4056125" cy="5417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521993"/>
            <a:ext cx="6410960" cy="19888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First described autism in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1943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“A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powerful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desire for</a:t>
            </a:r>
            <a:r>
              <a:rPr sz="28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aloneness”</a:t>
            </a:r>
            <a:endParaRPr sz="2800">
              <a:latin typeface="Book Antiqua"/>
              <a:cs typeface="Book Antiqua"/>
            </a:endParaRPr>
          </a:p>
          <a:p>
            <a:pPr marL="424180" marR="5080" indent="-412115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“An obsessive insistence on persistent  sameness”</a:t>
            </a:r>
            <a:endParaRPr sz="2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600" y="3581400"/>
            <a:ext cx="3048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367" y="624827"/>
            <a:ext cx="4100322" cy="6530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7835" y="1752600"/>
            <a:ext cx="4300727" cy="47091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39" y="605015"/>
            <a:ext cx="6474714" cy="666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1746504"/>
            <a:ext cx="6019800" cy="45201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8795" y="611111"/>
            <a:ext cx="4109465" cy="5707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2135" y="1600200"/>
            <a:ext cx="3919727" cy="4709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3740" y="624827"/>
            <a:ext cx="2742438" cy="6530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9546" y="1607947"/>
            <a:ext cx="779907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9805" marR="5080" indent="-223774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Symptoms are manifested before age 22 and as  early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now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as 18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months</a:t>
            </a:r>
            <a:endParaRPr sz="2800">
              <a:latin typeface="Book Antiqua"/>
              <a:cs typeface="Book Antiqua"/>
            </a:endParaRPr>
          </a:p>
          <a:p>
            <a:pPr marL="2540" algn="ctr">
              <a:lnSpc>
                <a:spcPct val="100000"/>
              </a:lnSpc>
              <a:spcBef>
                <a:spcPts val="670"/>
              </a:spcBef>
              <a:tabLst>
                <a:tab pos="413384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Must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show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limitations in at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least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areas</a:t>
            </a:r>
            <a:endParaRPr sz="2800">
              <a:latin typeface="Book Antiqua"/>
              <a:cs typeface="Book Antiqua"/>
            </a:endParaRPr>
          </a:p>
          <a:p>
            <a:pPr marL="3175" algn="ctr">
              <a:lnSpc>
                <a:spcPct val="100000"/>
              </a:lnSpc>
              <a:spcBef>
                <a:spcPts val="675"/>
              </a:spcBef>
              <a:tabLst>
                <a:tab pos="41465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Self</a:t>
            </a:r>
            <a:r>
              <a:rPr sz="28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care</a:t>
            </a:r>
            <a:endParaRPr sz="2800">
              <a:latin typeface="Book Antiqua"/>
              <a:cs typeface="Book Antiqua"/>
            </a:endParaRPr>
          </a:p>
          <a:p>
            <a:pPr marL="635" algn="ctr">
              <a:lnSpc>
                <a:spcPct val="100000"/>
              </a:lnSpc>
              <a:spcBef>
                <a:spcPts val="670"/>
              </a:spcBef>
              <a:tabLst>
                <a:tab pos="41211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Receptive and expressive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 language</a:t>
            </a:r>
            <a:endParaRPr sz="2800">
              <a:latin typeface="Book Antiqua"/>
              <a:cs typeface="Book Antiqua"/>
            </a:endParaRPr>
          </a:p>
          <a:p>
            <a:pPr marL="1905" algn="ctr">
              <a:lnSpc>
                <a:spcPct val="100000"/>
              </a:lnSpc>
              <a:spcBef>
                <a:spcPts val="675"/>
              </a:spcBef>
              <a:tabLst>
                <a:tab pos="413384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Mobility</a:t>
            </a:r>
            <a:endParaRPr sz="2800">
              <a:latin typeface="Book Antiqua"/>
              <a:cs typeface="Book Antiqua"/>
            </a:endParaRPr>
          </a:p>
          <a:p>
            <a:pPr marL="3810" algn="ctr">
              <a:lnSpc>
                <a:spcPct val="100000"/>
              </a:lnSpc>
              <a:spcBef>
                <a:spcPts val="675"/>
              </a:spcBef>
              <a:tabLst>
                <a:tab pos="41529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Self</a:t>
            </a:r>
            <a:r>
              <a:rPr sz="28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direction</a:t>
            </a:r>
            <a:endParaRPr sz="2800">
              <a:latin typeface="Book Antiqua"/>
              <a:cs typeface="Book Antiqua"/>
            </a:endParaRPr>
          </a:p>
          <a:p>
            <a:pPr marL="3175" algn="ctr">
              <a:lnSpc>
                <a:spcPct val="100000"/>
              </a:lnSpc>
              <a:spcBef>
                <a:spcPts val="670"/>
              </a:spcBef>
              <a:tabLst>
                <a:tab pos="414655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Capacity for independent</a:t>
            </a:r>
            <a:r>
              <a:rPr sz="2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living</a:t>
            </a:r>
            <a:endParaRPr sz="2800">
              <a:latin typeface="Book Antiqua"/>
              <a:cs typeface="Book Antiqua"/>
            </a:endParaRPr>
          </a:p>
          <a:p>
            <a:pPr marL="2540" algn="ctr">
              <a:lnSpc>
                <a:spcPct val="100000"/>
              </a:lnSpc>
              <a:spcBef>
                <a:spcPts val="675"/>
              </a:spcBef>
              <a:tabLst>
                <a:tab pos="414020" algn="l"/>
              </a:tabLst>
            </a:pPr>
            <a:r>
              <a:rPr sz="1800" spc="2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spc="2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Economic self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ook Antiqua"/>
                <a:cs typeface="Book Antiqua"/>
              </a:rPr>
              <a:t>sufficiency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6692" y="611111"/>
            <a:ext cx="5773674" cy="6606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400" y="1524000"/>
            <a:ext cx="5181600" cy="487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564</Words>
  <Application>Microsoft Office PowerPoint</Application>
  <PresentationFormat>On-screen Show (4:3)</PresentationFormat>
  <Paragraphs>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Book Antiqua</vt:lpstr>
      <vt:lpstr>Calibri</vt:lpstr>
      <vt:lpstr>Lucida Sans</vt:lpstr>
      <vt:lpstr>Times New Roman</vt:lpstr>
      <vt:lpstr>Wingdings 2</vt:lpstr>
      <vt:lpstr>Office Theme</vt:lpstr>
      <vt:lpstr>Safe Management and  care of those in crisis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Lack of fear of real danger  Sensory over stimulation  Wandering and first contact issues  Communication and behavior De-escalation times increased  Vulnerability/naive</vt:lpstr>
      <vt:lpstr>PowerPoint Presentation</vt:lpstr>
      <vt:lpstr>Causes</vt:lpstr>
      <vt:lpstr>PowerPoint Presentation</vt:lpstr>
      <vt:lpstr>Currently there is no cure for ADHD  or Autistic Spectrum disorders. There are however treatments to  decrease the severity of the symptoms</vt:lpstr>
      <vt:lpstr>Meds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 and Autism</dc:title>
  <dc:creator>owner</dc:creator>
  <cp:lastModifiedBy>Olivia Warther</cp:lastModifiedBy>
  <cp:revision>2</cp:revision>
  <cp:lastPrinted>2025-08-21T12:22:54Z</cp:lastPrinted>
  <dcterms:created xsi:type="dcterms:W3CDTF">2025-08-21T12:19:52Z</dcterms:created>
  <dcterms:modified xsi:type="dcterms:W3CDTF">2025-08-21T12:31:35Z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2025-08-21T00:00:00Z</vt:filetime>
  </property>
</Properties>
</file>