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267" r:id="rId7"/>
    <p:sldId id="272" r:id="rId8"/>
    <p:sldId id="271" r:id="rId9"/>
    <p:sldId id="259" r:id="rId10"/>
    <p:sldId id="260" r:id="rId11"/>
    <p:sldId id="263" r:id="rId12"/>
    <p:sldId id="261" r:id="rId13"/>
    <p:sldId id="262" r:id="rId14"/>
    <p:sldId id="276" r:id="rId15"/>
    <p:sldId id="284" r:id="rId16"/>
    <p:sldId id="279" r:id="rId17"/>
    <p:sldId id="274" r:id="rId18"/>
    <p:sldId id="280" r:id="rId19"/>
    <p:sldId id="283" r:id="rId20"/>
    <p:sldId id="281" r:id="rId21"/>
    <p:sldId id="347" r:id="rId22"/>
    <p:sldId id="348" r:id="rId23"/>
    <p:sldId id="285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33"/>
    <a:srgbClr val="0078D2"/>
    <a:srgbClr val="0070C4"/>
    <a:srgbClr val="008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62" autoAdjust="0"/>
  </p:normalViewPr>
  <p:slideViewPr>
    <p:cSldViewPr>
      <p:cViewPr varScale="1">
        <p:scale>
          <a:sx n="43" d="100"/>
          <a:sy n="43" d="100"/>
        </p:scale>
        <p:origin x="1138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8BFC3-0767-4C99-824A-688E152A5F9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7E01B-F091-4FB6-A24F-3BB58961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2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E01B-F091-4FB6-A24F-3BB58961AA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21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22ADF-DEE3-4757-A44D-5E12DA2B62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69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Darann</a:t>
            </a:r>
          </a:p>
          <a:p>
            <a:r>
              <a:rPr lang="en-US" dirty="0"/>
              <a:t>What can we learn from this video  - wanders away from home like Sam in first video, Stimming, Scared - “I am ok”</a:t>
            </a:r>
          </a:p>
          <a:p>
            <a:r>
              <a:rPr lang="en-US" dirty="0"/>
              <a:t>Slow down, explain what you are doing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E01B-F091-4FB6-A24F-3BB58961AA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5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22ADF-DEE3-4757-A44D-5E12DA2B62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55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Darann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22ADF-DEE3-4757-A44D-5E12DA2B62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62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Randall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22ADF-DEE3-4757-A44D-5E12DA2B62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4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Randall</a:t>
            </a:r>
          </a:p>
          <a:p>
            <a:r>
              <a:rPr lang="en-US" dirty="0"/>
              <a:t>What are some of the positive things you saw from this video?</a:t>
            </a:r>
          </a:p>
          <a:p>
            <a:r>
              <a:rPr lang="en-US" dirty="0"/>
              <a:t>Experienced officer – slow down, talk to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E01B-F091-4FB6-A24F-3BB58961AA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00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22ADF-DEE3-4757-A44D-5E12DA2B62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12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05401-EE2F-FA9A-379C-9DA5C9224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33EC93-4F9F-2975-DACB-C0A8589A3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45B818-6238-9F0E-59A5-445D1A8D3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Darann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0C243-1DDD-E0CB-D84B-722A0A8F2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22ADF-DEE3-4757-A44D-5E12DA2B62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62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E01B-F091-4FB6-A24F-3BB58961AA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03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E01B-F091-4FB6-A24F-3BB58961AA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E01B-F091-4FB6-A24F-3BB58961AA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7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Darann - Sam is staying the night at Zahid’s but gets overwhelmed so he leaves and starts walking home.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</a:rPr>
              <a:t>How could have the officer responded differently?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</a:rPr>
              <a:t>What was Sam doing? - Stimming, Repeating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</a:rPr>
              <a:t>How did his friend re-direct him?  Turn his chair,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</a:rPr>
              <a:t>Talk about different things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</a:rPr>
              <a:t>Say what they think - social cues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E01B-F091-4FB6-A24F-3BB58961AA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9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Darann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E01B-F091-4FB6-A24F-3BB58961AA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7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Darann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E01B-F091-4FB6-A24F-3BB58961AA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95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E01B-F091-4FB6-A24F-3BB58961AA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0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E01B-F091-4FB6-A24F-3BB58961AA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92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E01B-F091-4FB6-A24F-3BB58961AA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13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E01B-F091-4FB6-A24F-3BB58961AA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9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E9EE-2B8F-489B-9D80-8C181BC44D41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8949-C5E6-4268-916A-3D50B55F1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1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E9EE-2B8F-489B-9D80-8C181BC44D41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8949-C5E6-4268-916A-3D50B55F1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9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E9EE-2B8F-489B-9D80-8C181BC44D41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8949-C5E6-4268-916A-3D50B55F1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E9EE-2B8F-489B-9D80-8C181BC44D41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8949-C5E6-4268-916A-3D50B55F1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6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E9EE-2B8F-489B-9D80-8C181BC44D41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8949-C5E6-4268-916A-3D50B55F1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7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E9EE-2B8F-489B-9D80-8C181BC44D41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8949-C5E6-4268-916A-3D50B55F1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E9EE-2B8F-489B-9D80-8C181BC44D41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8949-C5E6-4268-916A-3D50B55F1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5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E9EE-2B8F-489B-9D80-8C181BC44D41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8949-C5E6-4268-916A-3D50B55F1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2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E9EE-2B8F-489B-9D80-8C181BC44D41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8949-C5E6-4268-916A-3D50B55F1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9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E9EE-2B8F-489B-9D80-8C181BC44D41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8949-C5E6-4268-916A-3D50B55F1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E9EE-2B8F-489B-9D80-8C181BC44D41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8949-C5E6-4268-916A-3D50B55F1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4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9E9EE-2B8F-489B-9D80-8C181BC44D41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D8949-C5E6-4268-916A-3D50B55F1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3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eUVnFOrIQo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hyperlink" Target="https://www.youtube.com/watch?v=8wBwBY28wB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wBwBY28wBQ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mmitdd.org/contact-us/" TargetMode="External"/><Relationship Id="rId5" Type="http://schemas.openxmlformats.org/officeDocument/2006/relationships/hyperlink" Target="http://www.summitdd.org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m.assets.ohio.gov/image/upload/dodd.ohio.gov/You%20and%20Your%20Family/HB_144_Accessible_Fillable_PDF-OOD-FINAL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huber@summitdd.org" TargetMode="External"/><Relationship Id="rId2" Type="http://schemas.openxmlformats.org/officeDocument/2006/relationships/hyperlink" Target="mailto:driley@summitdd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viPA9m0O8A?feature=oembed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_viPA9m0O8A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750959" y="831140"/>
            <a:ext cx="3065480" cy="2615673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Summit County Developmental Disabilities Board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4" r="41718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0184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</p:spPr>
        <p:txBody>
          <a:bodyPr>
            <a:no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of Trauma:</a:t>
            </a:r>
            <a:b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What types of things does trauma do to people?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Trauma in the past effects how a person responds 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Changes physiological responses (i.e. fight or flight)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May contribute to the behaviors - such as aggression, self-injury or sexual abuse to others </a:t>
            </a:r>
          </a:p>
          <a:p>
            <a:pPr marL="457200" lvl="1" indent="0">
              <a:buNone/>
            </a:pP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6019800" cy="13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4080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5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39783"/>
            <a:ext cx="8229600" cy="777558"/>
          </a:xfrm>
        </p:spPr>
        <p:txBody>
          <a:bodyPr>
            <a:noAutofit/>
          </a:bodyPr>
          <a:lstStyle/>
          <a:p>
            <a:pPr algn="l"/>
            <a:r>
              <a:rPr lang="en-US" sz="3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individuals have these responses/behaviors? </a:t>
            </a:r>
            <a:br>
              <a:rPr lang="en-US" sz="3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Environmental Factors (temperature, noise)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 means of communication (express pain)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Perception of being judged/disrespected 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Changes in routine (lack of structure) 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Attempt to gain control of a situation (power struggles)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 symptom of psychiatric illness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 way to avoid/escape unwanted demands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 means of getting staff/family’s attention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Staff Turnover 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431"/>
            <a:ext cx="6019800" cy="13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4080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747792" y="50646"/>
            <a:ext cx="8229600" cy="96043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respond? </a:t>
            </a:r>
            <a:r>
              <a:rPr lang="en-US" sz="3200" b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444"/>
            <a:ext cx="6019800" cy="13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74080"/>
            <a:ext cx="9144000" cy="883920"/>
          </a:xfrm>
          <a:prstGeom prst="rect">
            <a:avLst/>
          </a:prstGeom>
        </p:spPr>
      </p:pic>
      <p:pic>
        <p:nvPicPr>
          <p:cNvPr id="6" name="Online Media 3" title="Reflect Honor Connect">
            <a:hlinkClick r:id="" action="ppaction://media"/>
            <a:extLst>
              <a:ext uri="{FF2B5EF4-FFF2-40B4-BE49-F238E27FC236}">
                <a16:creationId xmlns:a16="http://schemas.microsoft.com/office/drawing/2014/main" id="{D1578225-2AFE-E64E-9E23-7252A85B73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90796" y="2285999"/>
            <a:ext cx="5120640" cy="2888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F086E4-BC44-AAB0-AD66-69F06389B2D2}"/>
              </a:ext>
            </a:extLst>
          </p:cNvPr>
          <p:cNvSpPr txBox="1"/>
          <p:nvPr/>
        </p:nvSpPr>
        <p:spPr>
          <a:xfrm>
            <a:off x="457200" y="115252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Trauma-informed </a:t>
            </a:r>
            <a:endParaRPr lang="en-US" sz="28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E7C4E37-2780-6C9C-6BE7-B15B687C11A3}"/>
              </a:ext>
            </a:extLst>
          </p:cNvPr>
          <p:cNvSpPr txBox="1">
            <a:spLocks/>
          </p:cNvSpPr>
          <p:nvPr/>
        </p:nvSpPr>
        <p:spPr>
          <a:xfrm>
            <a:off x="228600" y="1966641"/>
            <a:ext cx="2138408" cy="2144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/>
            <a:r>
              <a:rPr lang="en-US"/>
              <a:t>Reflect </a:t>
            </a:r>
          </a:p>
          <a:p>
            <a:pPr indent="-228600"/>
            <a:r>
              <a:rPr lang="en-US"/>
              <a:t>Honor</a:t>
            </a:r>
          </a:p>
          <a:p>
            <a:pPr indent="-228600"/>
            <a:r>
              <a:rPr lang="en-US"/>
              <a:t>Connect </a:t>
            </a:r>
          </a:p>
          <a:p>
            <a:pPr indent="-2286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88499"/>
            <a:ext cx="8229600" cy="960438"/>
          </a:xfrm>
        </p:spPr>
        <p:txBody>
          <a:bodyPr>
            <a:noAutofit/>
          </a:bodyPr>
          <a:lstStyle/>
          <a:p>
            <a:pPr algn="l"/>
            <a:r>
              <a:rPr lang="en-US" sz="3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To Do – Effective Strategies:</a:t>
            </a:r>
            <a:br>
              <a:rPr lang="en-US" sz="3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idx="1"/>
          </p:nvPr>
        </p:nvSpPr>
        <p:spPr>
          <a:xfrm>
            <a:off x="152400" y="609600"/>
            <a:ext cx="8229600" cy="6417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Attempt to create a positive, calm environment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Pay attention to your body language -        80-90% of communication is non-verbal</a:t>
            </a:r>
          </a:p>
          <a:p>
            <a:pPr lvl="1"/>
            <a:r>
              <a:rPr lang="en-US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Address the individual by their name</a:t>
            </a:r>
          </a:p>
          <a:p>
            <a:pPr lvl="1"/>
            <a:r>
              <a:rPr lang="en-US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Focus on ways to make the individual feel safe </a:t>
            </a:r>
          </a:p>
          <a:p>
            <a:pPr lvl="1"/>
            <a:r>
              <a:rPr lang="en-US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Avoid side-conversations with another officer or family</a:t>
            </a:r>
          </a:p>
          <a:p>
            <a:pPr lvl="1"/>
            <a:r>
              <a:rPr lang="en-US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Limit background noise when possible (turn off TV, music, cell phones)</a:t>
            </a:r>
          </a:p>
          <a:p>
            <a:pPr lvl="1"/>
            <a:r>
              <a:rPr lang="en-US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Take a walk with the individual if they need to move to be in a better place to talk</a:t>
            </a:r>
          </a:p>
          <a:p>
            <a:pPr lvl="1"/>
            <a:r>
              <a:rPr lang="en-US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Prior to meeting with the individual, get quick tips from staff/family about the person 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6" y="798288"/>
            <a:ext cx="6019800" cy="13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9712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24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3039" y="247611"/>
            <a:ext cx="8229600" cy="960438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To Do – Effective Strategies:</a:t>
            </a:r>
            <a:b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idx="1"/>
          </p:nvPr>
        </p:nvSpPr>
        <p:spPr>
          <a:xfrm>
            <a:off x="433039" y="1005668"/>
            <a:ext cx="8229600" cy="5471332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What to Say – Effective verbal skills for de-escalation: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Make the person feel heard:  Ask open-ended questions and truly listen while the individual is talking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Focus on validating the individual’s feelings:  How that person feels right now is the heart of the matter (Honor) 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Paraphrase back what the person is saying to show understanding and create empathy with the individual (Reflect) 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Avoid “why” questions:  Asking a person things like “why did you do that” immediately makes the individual feel defensive (Instead Connect)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6019800" cy="13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4080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27107"/>
            <a:ext cx="8229600" cy="960438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To Do – Effective Strategies:</a:t>
            </a:r>
            <a:b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idx="1"/>
          </p:nvPr>
        </p:nvSpPr>
        <p:spPr>
          <a:xfrm>
            <a:off x="304800" y="905484"/>
            <a:ext cx="8229600" cy="5510556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What to Say – Effective verbal skills for de-escalation: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Keep your language simple and concrete:  complex questions may increase an individual’s stress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Calmly/gently redirect the individual back to the topic at hand if they begin to rant about other topics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Consider carefully distracting the individual or changing the subject if he/she gets stuck on an upsetting topic for too long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Explain any transitions coming, or what will happen next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Set clear limits with the individual, and give her/him clear choices…Using a collaborative approach is ideal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296"/>
            <a:ext cx="6019800" cy="13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75" y="6051918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1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8199"/>
            <a:ext cx="8229600" cy="960438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#3:</a:t>
            </a:r>
            <a:b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6019800" cy="13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74080"/>
            <a:ext cx="9144000" cy="883920"/>
          </a:xfrm>
          <a:prstGeom prst="rect">
            <a:avLst/>
          </a:prstGeom>
        </p:spPr>
      </p:pic>
      <p:pic>
        <p:nvPicPr>
          <p:cNvPr id="11" name="Online Media 8" title="Woman with autism confronted by police more than once, but with different outcomes">
            <a:hlinkClick r:id="" action="ppaction://media"/>
            <a:extLst>
              <a:ext uri="{FF2B5EF4-FFF2-40B4-BE49-F238E27FC236}">
                <a16:creationId xmlns:a16="http://schemas.microsoft.com/office/drawing/2014/main" id="{F2EB0172-56F7-E4C5-8B53-7DF93CD647A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09800" y="2206083"/>
            <a:ext cx="5988102" cy="33832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FF37CE-5F19-3F23-29FD-8BFC9293ADB3}"/>
              </a:ext>
            </a:extLst>
          </p:cNvPr>
          <p:cNvSpPr txBox="1"/>
          <p:nvPr/>
        </p:nvSpPr>
        <p:spPr>
          <a:xfrm>
            <a:off x="381000" y="137625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7"/>
              </a:rPr>
              <a:t>Video #3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72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58762"/>
            <a:ext cx="8229600" cy="960438"/>
          </a:xfrm>
        </p:spPr>
        <p:txBody>
          <a:bodyPr>
            <a:noAutofit/>
          </a:bodyPr>
          <a:lstStyle/>
          <a:p>
            <a:pPr algn="l"/>
            <a:r>
              <a:rPr lang="en-US" sz="3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Next?</a:t>
            </a:r>
            <a:br>
              <a:rPr lang="en-US" sz="3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After you have de-escalated the situation and insured the safety of the scene, consider the following options: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If you continue to go out to the same home – contact partnering agencies (DD Board or Mental Health Board) 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If the individual is having a psychiatric episode, assess the need for them to be taken to the ER. 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If the individual has committed a crime, press charges! Do not feel the need to protect individuals from natural consequences for their actions, just because they have a disability.  The court has well-paid experts to determine competency, so you don’t have to!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933450"/>
            <a:ext cx="6019800" cy="13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4080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40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12545-50AC-9CD9-1BD8-666092BDC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DC4138E-8D74-0471-B99E-B16FE9127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A89D2F-04A5-DECC-06F4-A20B74E3D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123"/>
            <a:ext cx="6019800" cy="133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8F6388-06FE-6659-0438-CC2099869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4080"/>
            <a:ext cx="9144000" cy="88392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00B364-5C87-316D-9E48-94888954E4DF}"/>
              </a:ext>
            </a:extLst>
          </p:cNvPr>
          <p:cNvSpPr txBox="1">
            <a:spLocks/>
          </p:cNvSpPr>
          <p:nvPr/>
        </p:nvSpPr>
        <p:spPr>
          <a:xfrm>
            <a:off x="370477" y="3173105"/>
            <a:ext cx="3968063" cy="19163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www.summitdd.org</a:t>
            </a:r>
            <a:endParaRPr lang="en-US" sz="2400" dirty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https://www.summitdd.org/contact-us/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25248-D932-A872-3879-2B2440A6A995}"/>
              </a:ext>
            </a:extLst>
          </p:cNvPr>
          <p:cNvSpPr txBox="1"/>
          <p:nvPr/>
        </p:nvSpPr>
        <p:spPr>
          <a:xfrm>
            <a:off x="370477" y="1548100"/>
            <a:ext cx="4573484" cy="1258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2400" dirty="0">
                <a:latin typeface="Bierstadt"/>
                <a:ea typeface="Calibri"/>
                <a:cs typeface="Times New Roman"/>
              </a:rPr>
              <a:t>Anyone can make a referral for Summit DD services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2400" dirty="0">
                <a:latin typeface="Bierstadt"/>
                <a:ea typeface="Calibri"/>
                <a:cs typeface="Times New Roman"/>
              </a:rPr>
              <a:t>Call us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778ECD9-E76A-8FDA-602D-73F03048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63" y="-7202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Get them connected!</a:t>
            </a:r>
          </a:p>
        </p:txBody>
      </p:sp>
    </p:spTree>
    <p:extLst>
      <p:ext uri="{BB962C8B-B14F-4D97-AF65-F5344CB8AC3E}">
        <p14:creationId xmlns:p14="http://schemas.microsoft.com/office/powerpoint/2010/main" val="2881850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476005-5388-145D-6249-3C859F084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3512" y="1621121"/>
            <a:ext cx="3765887" cy="1683435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r>
              <a:rPr lang="en-US" sz="2400" dirty="0"/>
              <a:t>Collaboration with    Police</a:t>
            </a:r>
          </a:p>
          <a:p>
            <a:pPr marL="457200" indent="-457200" algn="l">
              <a:buFontTx/>
              <a:buChar char="-"/>
            </a:pPr>
            <a:r>
              <a:rPr lang="en-US" sz="2400" dirty="0"/>
              <a:t>Training </a:t>
            </a:r>
          </a:p>
          <a:p>
            <a:pPr algn="l"/>
            <a:r>
              <a:rPr lang="en-US" sz="2400" dirty="0"/>
              <a:t>-     Follow-up </a:t>
            </a:r>
          </a:p>
        </p:txBody>
      </p:sp>
      <p:pic>
        <p:nvPicPr>
          <p:cNvPr id="4" name="Picture 6" descr="A picture containing person, person, smiling, posing&#10;&#10;Description automatically generated">
            <a:extLst>
              <a:ext uri="{FF2B5EF4-FFF2-40B4-BE49-F238E27FC236}">
                <a16:creationId xmlns:a16="http://schemas.microsoft.com/office/drawing/2014/main" id="{66B15BDA-06F2-BFF5-B260-440A84B89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15616"/>
            <a:ext cx="1839516" cy="397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7E4AF7-6203-FABF-BDBB-4575A3CAE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4080"/>
            <a:ext cx="9144000" cy="88392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36DD79F4-07FB-FD7F-F2E3-AE1B4535FC34}"/>
              </a:ext>
            </a:extLst>
          </p:cNvPr>
          <p:cNvSpPr txBox="1">
            <a:spLocks/>
          </p:cNvSpPr>
          <p:nvPr/>
        </p:nvSpPr>
        <p:spPr>
          <a:xfrm>
            <a:off x="427463" y="-72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Success Story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D0E696-BF90-7588-0A42-A8C710657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123"/>
            <a:ext cx="6019800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</p:spPr>
        <p:txBody>
          <a:bodyPr>
            <a:no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we? </a:t>
            </a:r>
            <a:b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Summit DD Board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SSA – Service and Support Administrator (case manager) assist with setting up services 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Locations that you will get calls to – 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shared living, apartment, congregate homes </a:t>
            </a:r>
          </a:p>
          <a:p>
            <a:pPr lvl="2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It’s their home (pay rent)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Caregivers – parents, providers (24/7 supports or drop-in)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6019800" cy="13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4080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11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9174-113F-A979-4401-019285EA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2712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4BA52-C4B9-7390-C12E-95EAC288A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0282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Blue Envelope Program </a:t>
            </a:r>
            <a:r>
              <a:rPr lang="en-US" sz="2400" dirty="0"/>
              <a:t>- Summit DD distributing envelopes </a:t>
            </a:r>
          </a:p>
          <a:p>
            <a:pPr lvl="1"/>
            <a:r>
              <a:rPr lang="en-US" sz="2400" dirty="0"/>
              <a:t>Reduces anxiety for concerned drivers/family</a:t>
            </a:r>
          </a:p>
          <a:p>
            <a:pPr lvl="1"/>
            <a:r>
              <a:rPr lang="en-US" sz="2400" dirty="0"/>
              <a:t>Provides important information to law enforcement </a:t>
            </a:r>
          </a:p>
          <a:p>
            <a:pPr lvl="1"/>
            <a:r>
              <a:rPr lang="en-US" sz="2400" dirty="0"/>
              <a:t>Improves communication during traffic stops/emergencies </a:t>
            </a:r>
          </a:p>
          <a:p>
            <a:r>
              <a:rPr lang="en-US" sz="2400" dirty="0"/>
              <a:t>Packet includes: </a:t>
            </a:r>
          </a:p>
          <a:p>
            <a:pPr lvl="1"/>
            <a:r>
              <a:rPr lang="en-US" sz="2400" dirty="0"/>
              <a:t>Blue envelope to keep important documents </a:t>
            </a:r>
          </a:p>
          <a:p>
            <a:pPr lvl="1"/>
            <a:r>
              <a:rPr lang="en-US" sz="2400" dirty="0"/>
              <a:t>Car Decal – tell officer someone in car as a disability </a:t>
            </a:r>
          </a:p>
          <a:p>
            <a:pPr lvl="1"/>
            <a:r>
              <a:rPr lang="en-US" sz="2400" dirty="0"/>
              <a:t>Wallet Card – carry with you to provide information quickly in emergencies </a:t>
            </a:r>
          </a:p>
          <a:p>
            <a:pPr lvl="1"/>
            <a:r>
              <a:rPr lang="en-US" sz="2400" dirty="0"/>
              <a:t>Program Brochure – explains how to use items in envelope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95F29-3BFD-097D-1FBC-D0ECC146FB41}"/>
              </a:ext>
            </a:extLst>
          </p:cNvPr>
          <p:cNvSpPr txBox="1"/>
          <p:nvPr/>
        </p:nvSpPr>
        <p:spPr>
          <a:xfrm>
            <a:off x="215900" y="5196323"/>
            <a:ext cx="7696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Enroll in LEADS database: </a:t>
            </a:r>
          </a:p>
          <a:p>
            <a:r>
              <a:rPr lang="en-US" sz="2400" dirty="0">
                <a:solidFill>
                  <a:srgbClr val="80008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House Bill 144 Keith’s Law Disability Verification Form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2A7F3-E2E6-6AFF-B43F-E1A93BC33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46360"/>
            <a:ext cx="9144000" cy="883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03E434-A86E-94CF-B623-DBC398857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059"/>
            <a:ext cx="6019800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9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</p:spPr>
        <p:txBody>
          <a:bodyPr>
            <a:no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b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Darann Riley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Director SSA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330-962-6235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hlinkClick r:id="rId2"/>
              </a:rPr>
              <a:t>driley@summitdd.org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Randall Huber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Investigative Agent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hlinkClick r:id="rId3"/>
              </a:rPr>
              <a:t>rhuber@summitdd.org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6019800" cy="13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74080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3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</p:spPr>
        <p:txBody>
          <a:bodyPr>
            <a:no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Disability </a:t>
            </a:r>
            <a:b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462153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Definition:  A person who has certain limitations in their mental capabilities that is diagnosed at birth/childhood</a:t>
            </a: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Intellectual disabilities affect an individual’s functioning level in two primary ways:</a:t>
            </a:r>
          </a:p>
          <a:p>
            <a:pPr lvl="1"/>
            <a:r>
              <a:rPr lang="en-US" sz="2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Intellectual Functioning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= Includes things like reasoning, problem solving, judgment, and the ability to learn from past experiences</a:t>
            </a:r>
          </a:p>
          <a:p>
            <a:pPr lvl="1"/>
            <a:r>
              <a:rPr lang="en-US" sz="2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Adaptive Functioning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= Includes things like self-care, language/communication skills, social judgment, money management </a:t>
            </a:r>
          </a:p>
          <a:p>
            <a:pPr lvl="1"/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457200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Autism – Video </a:t>
            </a:r>
          </a:p>
          <a:p>
            <a:pPr lvl="1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6019800" cy="13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4080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5158-CA1D-BC6B-986F-2E1691D3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525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Spotlight on Autism </a:t>
            </a:r>
          </a:p>
        </p:txBody>
      </p:sp>
      <p:pic>
        <p:nvPicPr>
          <p:cNvPr id="8" name="Online Media 7" title="Atypical | Sam and Zahid Get Arrested">
            <a:hlinkClick r:id="" action="ppaction://media"/>
            <a:extLst>
              <a:ext uri="{FF2B5EF4-FFF2-40B4-BE49-F238E27FC236}">
                <a16:creationId xmlns:a16="http://schemas.microsoft.com/office/drawing/2014/main" id="{08D7F934-8D96-DE4E-31C4-67DEFE3C990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3600" y="2535238"/>
            <a:ext cx="5988086" cy="3383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382E32-BA6D-5037-7B0C-24B237C546E1}"/>
              </a:ext>
            </a:extLst>
          </p:cNvPr>
          <p:cNvSpPr txBox="1"/>
          <p:nvPr/>
        </p:nvSpPr>
        <p:spPr>
          <a:xfrm>
            <a:off x="304800" y="1392238"/>
            <a:ext cx="4572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5"/>
              </a:rPr>
              <a:t>Video 1 - Sam (Autism)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537EC6-1040-51E9-DB0E-356BFDE6F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74080"/>
            <a:ext cx="9144000" cy="883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BE5177-3705-62EE-B382-4CD963A2A7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6019800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296862"/>
            <a:ext cx="8229600" cy="960438"/>
          </a:xfrm>
        </p:spPr>
        <p:txBody>
          <a:bodyPr>
            <a:no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Autism and Law Enforcement:</a:t>
            </a:r>
            <a:b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idx="1"/>
          </p:nvPr>
        </p:nvSpPr>
        <p:spPr>
          <a:xfrm>
            <a:off x="457200" y="966428"/>
            <a:ext cx="8229600" cy="5129571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What did you notice about Sam’s behavior? </a:t>
            </a:r>
          </a:p>
          <a:p>
            <a:r>
              <a:rPr lang="en-US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What did his friend do to help him? </a:t>
            </a:r>
          </a:p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Here are some key things for officers to know about individuals with autism: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They may not look at you or respond in a timely manner.  This means they may not respond when told to “stop.”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They may engage in what looks like unusual behaviors, including rocking, flapping hands, jumping up and down, etc. (stimming)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Some individuals with Autism may elope/wander and may be especially drawn to water.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They may have an impaired sense of danger (running out into the road)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They may not understand not to reach for your gun, badge, or other objects </a:t>
            </a:r>
          </a:p>
          <a:p>
            <a:pPr lvl="1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078"/>
            <a:ext cx="6019800" cy="13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99523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0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</p:spPr>
        <p:txBody>
          <a:bodyPr>
            <a:no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with Intense Needs:</a:t>
            </a:r>
            <a:b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70438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/>
              <a:t>Definition of Intense Needs</a:t>
            </a:r>
            <a:r>
              <a:rPr lang="en-US" sz="2600" dirty="0"/>
              <a:t>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600" dirty="0"/>
              <a:t>Individuals with intense needs are typically characterized as: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600" dirty="0"/>
              <a:t> having a </a:t>
            </a:r>
            <a:r>
              <a:rPr lang="en-US" sz="2600" b="1" dirty="0"/>
              <a:t>dual-diagnosis – ID and Mental Health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600" dirty="0"/>
              <a:t> having a complex trauma history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600" dirty="0"/>
              <a:t> exhibiting significant behavioral issues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600" dirty="0"/>
              <a:t> lacking service options 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sz="2600" dirty="0"/>
          </a:p>
          <a:p>
            <a:pPr marL="514350" lvl="1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/>
              <a:t>In order to successfully serve individuals with intensive needs, a multi-system approach is needed</a:t>
            </a:r>
          </a:p>
          <a:p>
            <a:pPr marL="514350" lvl="1" indent="0" algn="ctr">
              <a:buNone/>
              <a:defRPr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514350" lvl="1" indent="0" algn="ctr">
              <a:buNone/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.   </a:t>
            </a:r>
          </a:p>
          <a:p>
            <a:pPr marL="514350" lvl="1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/>
          </a:p>
          <a:p>
            <a:pPr marL="514350" lvl="1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/>
          </a:p>
          <a:p>
            <a:pPr marL="514350" lvl="1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6019800" cy="13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4080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</p:spPr>
        <p:txBody>
          <a:bodyPr>
            <a:no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Trauma:</a:t>
            </a:r>
            <a:b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 addition to the presence of intellectual disabilities and mental illness,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trauma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is a key factor that plays into a person with intense needs. 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What trauma do you see in your work everyday? 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6019800" cy="13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4080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3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</p:spPr>
        <p:txBody>
          <a:bodyPr>
            <a:no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Prevalence of Trauma:</a:t>
            </a:r>
            <a:b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70% of individuals with intellectual disabilities have been abused at least once in their lifetime, with 90% of those victims experiencing significant abuse on multiple occasions (Baladerian, Disability Awareness Project).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Individuals with a disability are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four times as likely to be victims of a crime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as the non-disabled population.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The best thing to do is to assume that most of the individuals you come across have experienced some type of trauma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6019800" cy="13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4080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4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</p:spPr>
        <p:txBody>
          <a:bodyPr>
            <a:no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Trauma:</a:t>
            </a:r>
            <a:b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Some examples of potentially traumatic events:</a:t>
            </a:r>
          </a:p>
          <a:p>
            <a:pPr lvl="1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Abuse: 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Sexual, physical, emotional, domestic violence in the home, bullying, etc.</a:t>
            </a:r>
          </a:p>
          <a:p>
            <a:pPr lvl="1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Loss: 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Death, neglect, abandonment, war, etc.</a:t>
            </a:r>
          </a:p>
          <a:p>
            <a:pPr lvl="1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Chronic Stressors: 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Poverty, racism, a family member with substance abuse, etc.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6019800" cy="13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4080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 Template_Green Logo" id="{911EBED2-B163-4013-9B90-052635291FAE}" vid="{56242CEC-14F3-41D1-8346-50BAE6CA0A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F21EFA53F36C4BA885C6150CDEECDB" ma:contentTypeVersion="12" ma:contentTypeDescription="Create a new document." ma:contentTypeScope="" ma:versionID="e1d35b7bf51cb3def0c5815908e9055e">
  <xsd:schema xmlns:xsd="http://www.w3.org/2001/XMLSchema" xmlns:xs="http://www.w3.org/2001/XMLSchema" xmlns:p="http://schemas.microsoft.com/office/2006/metadata/properties" xmlns:ns2="4543b52a-4937-4f7b-be68-dccfee5b5875" xmlns:ns3="cdaf8e94-d16d-4cfe-9eca-1f4b2ddf61fc" targetNamespace="http://schemas.microsoft.com/office/2006/metadata/properties" ma:root="true" ma:fieldsID="83b494295b3c5fb623e0d8fc0fd350fa" ns2:_="" ns3:_="">
    <xsd:import namespace="4543b52a-4937-4f7b-be68-dccfee5b5875"/>
    <xsd:import namespace="cdaf8e94-d16d-4cfe-9eca-1f4b2ddf61fc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3b52a-4937-4f7b-be68-dccfee5b5875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Description" ma:format="Dropdown" ma:internalName="Description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f8e94-d16d-4cfe-9eca-1f4b2ddf61f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escription xmlns="4543b52a-4937-4f7b-be68-dccfee5b5875" xsi:nil="true"/>
  </documentManagement>
</p:properties>
</file>

<file path=customXml/itemProps1.xml><?xml version="1.0" encoding="utf-8"?>
<ds:datastoreItem xmlns:ds="http://schemas.openxmlformats.org/officeDocument/2006/customXml" ds:itemID="{CFC1C27F-DCBE-43CE-BC9A-35FEA1AFCD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4A44EA-CDDF-4EEA-8886-002764BED8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43b52a-4937-4f7b-be68-dccfee5b5875"/>
    <ds:schemaRef ds:uri="cdaf8e94-d16d-4cfe-9eca-1f4b2ddf61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C6091D-F6CA-472D-9522-8B939E9070C1}">
  <ds:schemaRefs>
    <ds:schemaRef ds:uri="http://purl.org/dc/dcmitype/"/>
    <ds:schemaRef ds:uri="http://purl.org/dc/terms/"/>
    <ds:schemaRef ds:uri="cdaf8e94-d16d-4cfe-9eca-1f4b2ddf61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4543b52a-4937-4f7b-be68-dccfee5b587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1389</Words>
  <Application>Microsoft Office PowerPoint</Application>
  <PresentationFormat>On-screen Show (4:3)</PresentationFormat>
  <Paragraphs>184</Paragraphs>
  <Slides>21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Bierstadt</vt:lpstr>
      <vt:lpstr>Calibri</vt:lpstr>
      <vt:lpstr>Century Gothic</vt:lpstr>
      <vt:lpstr>Symbol</vt:lpstr>
      <vt:lpstr>Times New Roman</vt:lpstr>
      <vt:lpstr>Office Theme</vt:lpstr>
      <vt:lpstr>Summit County Developmental Disabilities Board</vt:lpstr>
      <vt:lpstr>Who are we?  </vt:lpstr>
      <vt:lpstr>Intellectual Disability  </vt:lpstr>
      <vt:lpstr>Spotlight on Autism </vt:lpstr>
      <vt:lpstr>Autism and Law Enforcement: </vt:lpstr>
      <vt:lpstr>Individuals with Intense Needs: </vt:lpstr>
      <vt:lpstr>Trauma: </vt:lpstr>
      <vt:lpstr>Prevalence of Trauma: </vt:lpstr>
      <vt:lpstr>Examples of Trauma: </vt:lpstr>
      <vt:lpstr>Effects of Trauma: </vt:lpstr>
      <vt:lpstr>Why do individuals have these responses/behaviors?  </vt:lpstr>
      <vt:lpstr>How do you respond?  </vt:lpstr>
      <vt:lpstr>What To Do – Effective Strategies: </vt:lpstr>
      <vt:lpstr>What To Do – Effective Strategies: </vt:lpstr>
      <vt:lpstr>What To Do – Effective Strategies: </vt:lpstr>
      <vt:lpstr>Video #3: </vt:lpstr>
      <vt:lpstr>What Happens Next? </vt:lpstr>
      <vt:lpstr>Get them connected!</vt:lpstr>
      <vt:lpstr>PowerPoint Presentation</vt:lpstr>
      <vt:lpstr>Resources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De-Escalation Techniques forIndividuals who have Intellectual Disabilities and/or Mental Illness</dc:title>
  <dc:creator>Huber, Randall</dc:creator>
  <cp:lastModifiedBy>Riley, Darann</cp:lastModifiedBy>
  <cp:revision>57</cp:revision>
  <dcterms:created xsi:type="dcterms:W3CDTF">2020-06-12T18:55:58Z</dcterms:created>
  <dcterms:modified xsi:type="dcterms:W3CDTF">2026-01-23T20:50:49Z</dcterms:modified>
</cp:coreProperties>
</file>