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7" r:id="rId6"/>
    <p:sldId id="259" r:id="rId7"/>
    <p:sldId id="258" r:id="rId8"/>
    <p:sldId id="268" r:id="rId9"/>
    <p:sldId id="265" r:id="rId10"/>
    <p:sldId id="266" r:id="rId11"/>
    <p:sldId id="267" r:id="rId12"/>
    <p:sldId id="261" r:id="rId13"/>
    <p:sldId id="269" r:id="rId14"/>
    <p:sldId id="270" r:id="rId15"/>
    <p:sldId id="262"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6" d="100"/>
          <a:sy n="116" d="100"/>
        </p:scale>
        <p:origin x="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C6231-2C38-44CD-9E43-5684AB5E811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C4325E8-E5D6-4609-A438-8A2AEFA0EEFC}">
      <dgm:prSet/>
      <dgm:spPr/>
      <dgm:t>
        <a:bodyPr/>
        <a:lstStyle/>
        <a:p>
          <a:r>
            <a:rPr lang="en-US" dirty="0">
              <a:solidFill>
                <a:schemeClr val="tx1">
                  <a:lumMod val="75000"/>
                  <a:lumOff val="25000"/>
                </a:schemeClr>
              </a:solidFill>
            </a:rPr>
            <a:t>Families of children experiencing a behavioral health crisis often feel they have limited options to manage the crises and turn to the police or emergency rooms. MRSS provides the family with quick, effective clinical care in the least disruptive setting possible.</a:t>
          </a:r>
          <a:endParaRPr lang="en-US" dirty="0"/>
        </a:p>
      </dgm:t>
    </dgm:pt>
    <dgm:pt modelId="{B6BC4B3C-0D83-45CA-B955-429C99E6DE3C}" type="parTrans" cxnId="{3C57EF9B-8ADF-4312-8422-EC17EE50513D}">
      <dgm:prSet/>
      <dgm:spPr/>
      <dgm:t>
        <a:bodyPr/>
        <a:lstStyle/>
        <a:p>
          <a:endParaRPr lang="en-US"/>
        </a:p>
      </dgm:t>
    </dgm:pt>
    <dgm:pt modelId="{D6A4E369-5D37-4268-A2CB-5DF7EBDCCFB6}" type="sibTrans" cxnId="{3C57EF9B-8ADF-4312-8422-EC17EE50513D}">
      <dgm:prSet/>
      <dgm:spPr/>
      <dgm:t>
        <a:bodyPr/>
        <a:lstStyle/>
        <a:p>
          <a:endParaRPr lang="en-US"/>
        </a:p>
      </dgm:t>
    </dgm:pt>
    <dgm:pt modelId="{22A1A151-2D6B-43AB-8D7A-C1F5AC825B4F}">
      <dgm:prSet/>
      <dgm:spPr/>
      <dgm:t>
        <a:bodyPr/>
        <a:lstStyle/>
        <a:p>
          <a:r>
            <a:rPr lang="en-US" b="0" i="0" dirty="0"/>
            <a:t>Mobile Response and Stabilization Services (MRSS) is a mobile outreach and stabilization service for </a:t>
          </a:r>
          <a:r>
            <a:rPr lang="en-US" b="1" i="0" dirty="0"/>
            <a:t>children, young adults (up to age 21),</a:t>
          </a:r>
          <a:r>
            <a:rPr lang="en-US" b="0" i="0" dirty="0"/>
            <a:t>experiencing a mental or behavioral health crisis. Our mobile response team will respond to the youth and family Monday through Friday from 8am to 8pm to their home, school, or any other community setting. </a:t>
          </a:r>
          <a:endParaRPr lang="en-US" dirty="0"/>
        </a:p>
      </dgm:t>
    </dgm:pt>
    <dgm:pt modelId="{C625E842-129C-4D88-95BE-7CD810A4F816}" type="parTrans" cxnId="{124FF11D-757E-44E4-A6BE-D99D35980E40}">
      <dgm:prSet/>
      <dgm:spPr/>
      <dgm:t>
        <a:bodyPr/>
        <a:lstStyle/>
        <a:p>
          <a:endParaRPr lang="en-US"/>
        </a:p>
      </dgm:t>
    </dgm:pt>
    <dgm:pt modelId="{D3A25582-FF6D-4095-B0FF-01FE4533DA01}" type="sibTrans" cxnId="{124FF11D-757E-44E4-A6BE-D99D35980E40}">
      <dgm:prSet/>
      <dgm:spPr/>
      <dgm:t>
        <a:bodyPr/>
        <a:lstStyle/>
        <a:p>
          <a:endParaRPr lang="en-US"/>
        </a:p>
      </dgm:t>
    </dgm:pt>
    <dgm:pt modelId="{4EB43A1D-2E84-4848-BB68-29784D2F16D5}" type="pres">
      <dgm:prSet presAssocID="{253C6231-2C38-44CD-9E43-5684AB5E8112}" presName="hierChild1" presStyleCnt="0">
        <dgm:presLayoutVars>
          <dgm:chPref val="1"/>
          <dgm:dir/>
          <dgm:animOne val="branch"/>
          <dgm:animLvl val="lvl"/>
          <dgm:resizeHandles/>
        </dgm:presLayoutVars>
      </dgm:prSet>
      <dgm:spPr/>
    </dgm:pt>
    <dgm:pt modelId="{BD4C124B-D89F-43E8-BDF0-C7F01F984206}" type="pres">
      <dgm:prSet presAssocID="{CC4325E8-E5D6-4609-A438-8A2AEFA0EEFC}" presName="hierRoot1" presStyleCnt="0"/>
      <dgm:spPr/>
    </dgm:pt>
    <dgm:pt modelId="{7C13E2AF-40B6-4D22-9121-DC21F51FD8E4}" type="pres">
      <dgm:prSet presAssocID="{CC4325E8-E5D6-4609-A438-8A2AEFA0EEFC}" presName="composite" presStyleCnt="0"/>
      <dgm:spPr/>
    </dgm:pt>
    <dgm:pt modelId="{53CA5FAB-35E4-47C3-A5B9-67493E074F82}" type="pres">
      <dgm:prSet presAssocID="{CC4325E8-E5D6-4609-A438-8A2AEFA0EEFC}" presName="background" presStyleLbl="node0" presStyleIdx="0" presStyleCnt="2"/>
      <dgm:spPr/>
    </dgm:pt>
    <dgm:pt modelId="{BF75A63F-9B52-46A9-A882-80F84D402213}" type="pres">
      <dgm:prSet presAssocID="{CC4325E8-E5D6-4609-A438-8A2AEFA0EEFC}" presName="text" presStyleLbl="fgAcc0" presStyleIdx="0" presStyleCnt="2">
        <dgm:presLayoutVars>
          <dgm:chPref val="3"/>
        </dgm:presLayoutVars>
      </dgm:prSet>
      <dgm:spPr/>
    </dgm:pt>
    <dgm:pt modelId="{60ED4C5D-1F48-4105-859E-032674EFEAE1}" type="pres">
      <dgm:prSet presAssocID="{CC4325E8-E5D6-4609-A438-8A2AEFA0EEFC}" presName="hierChild2" presStyleCnt="0"/>
      <dgm:spPr/>
    </dgm:pt>
    <dgm:pt modelId="{7DB97578-44AD-4592-940A-1DBBFCCED721}" type="pres">
      <dgm:prSet presAssocID="{22A1A151-2D6B-43AB-8D7A-C1F5AC825B4F}" presName="hierRoot1" presStyleCnt="0"/>
      <dgm:spPr/>
    </dgm:pt>
    <dgm:pt modelId="{AA10A6CF-6FE7-41B7-B696-B5F5EE32CC51}" type="pres">
      <dgm:prSet presAssocID="{22A1A151-2D6B-43AB-8D7A-C1F5AC825B4F}" presName="composite" presStyleCnt="0"/>
      <dgm:spPr/>
    </dgm:pt>
    <dgm:pt modelId="{144EB1D2-EC88-4AF0-ACD1-3BCA1DB4F0A0}" type="pres">
      <dgm:prSet presAssocID="{22A1A151-2D6B-43AB-8D7A-C1F5AC825B4F}" presName="background" presStyleLbl="node0" presStyleIdx="1" presStyleCnt="2"/>
      <dgm:spPr/>
    </dgm:pt>
    <dgm:pt modelId="{37E61A45-95EA-44B0-814D-9D0C593E0FCC}" type="pres">
      <dgm:prSet presAssocID="{22A1A151-2D6B-43AB-8D7A-C1F5AC825B4F}" presName="text" presStyleLbl="fgAcc0" presStyleIdx="1" presStyleCnt="2">
        <dgm:presLayoutVars>
          <dgm:chPref val="3"/>
        </dgm:presLayoutVars>
      </dgm:prSet>
      <dgm:spPr/>
    </dgm:pt>
    <dgm:pt modelId="{D17DC5B1-CDE2-470D-97CF-1F54E0187FB0}" type="pres">
      <dgm:prSet presAssocID="{22A1A151-2D6B-43AB-8D7A-C1F5AC825B4F}" presName="hierChild2" presStyleCnt="0"/>
      <dgm:spPr/>
    </dgm:pt>
  </dgm:ptLst>
  <dgm:cxnLst>
    <dgm:cxn modelId="{5317C013-DABD-4432-AA6C-AC3DBFCF0FA9}" type="presOf" srcId="{253C6231-2C38-44CD-9E43-5684AB5E8112}" destId="{4EB43A1D-2E84-4848-BB68-29784D2F16D5}" srcOrd="0" destOrd="0" presId="urn:microsoft.com/office/officeart/2005/8/layout/hierarchy1"/>
    <dgm:cxn modelId="{124FF11D-757E-44E4-A6BE-D99D35980E40}" srcId="{253C6231-2C38-44CD-9E43-5684AB5E8112}" destId="{22A1A151-2D6B-43AB-8D7A-C1F5AC825B4F}" srcOrd="1" destOrd="0" parTransId="{C625E842-129C-4D88-95BE-7CD810A4F816}" sibTransId="{D3A25582-FF6D-4095-B0FF-01FE4533DA01}"/>
    <dgm:cxn modelId="{F3723C36-505E-45CD-BBD4-1671E533F9F1}" type="presOf" srcId="{22A1A151-2D6B-43AB-8D7A-C1F5AC825B4F}" destId="{37E61A45-95EA-44B0-814D-9D0C593E0FCC}" srcOrd="0" destOrd="0" presId="urn:microsoft.com/office/officeart/2005/8/layout/hierarchy1"/>
    <dgm:cxn modelId="{A6899E6E-DD7C-4AFB-A535-8214A8C30B9E}" type="presOf" srcId="{CC4325E8-E5D6-4609-A438-8A2AEFA0EEFC}" destId="{BF75A63F-9B52-46A9-A882-80F84D402213}" srcOrd="0" destOrd="0" presId="urn:microsoft.com/office/officeart/2005/8/layout/hierarchy1"/>
    <dgm:cxn modelId="{3C57EF9B-8ADF-4312-8422-EC17EE50513D}" srcId="{253C6231-2C38-44CD-9E43-5684AB5E8112}" destId="{CC4325E8-E5D6-4609-A438-8A2AEFA0EEFC}" srcOrd="0" destOrd="0" parTransId="{B6BC4B3C-0D83-45CA-B955-429C99E6DE3C}" sibTransId="{D6A4E369-5D37-4268-A2CB-5DF7EBDCCFB6}"/>
    <dgm:cxn modelId="{809F4CB8-BBDE-4A18-90AE-26F57F73DAB6}" type="presParOf" srcId="{4EB43A1D-2E84-4848-BB68-29784D2F16D5}" destId="{BD4C124B-D89F-43E8-BDF0-C7F01F984206}" srcOrd="0" destOrd="0" presId="urn:microsoft.com/office/officeart/2005/8/layout/hierarchy1"/>
    <dgm:cxn modelId="{BDB61FA9-956C-4293-84DC-5E6D8380C0BE}" type="presParOf" srcId="{BD4C124B-D89F-43E8-BDF0-C7F01F984206}" destId="{7C13E2AF-40B6-4D22-9121-DC21F51FD8E4}" srcOrd="0" destOrd="0" presId="urn:microsoft.com/office/officeart/2005/8/layout/hierarchy1"/>
    <dgm:cxn modelId="{837AE754-B1FB-4300-AA3B-7293A1DB0940}" type="presParOf" srcId="{7C13E2AF-40B6-4D22-9121-DC21F51FD8E4}" destId="{53CA5FAB-35E4-47C3-A5B9-67493E074F82}" srcOrd="0" destOrd="0" presId="urn:microsoft.com/office/officeart/2005/8/layout/hierarchy1"/>
    <dgm:cxn modelId="{DB3A5D30-3AB7-47DF-8F31-F62842D2B185}" type="presParOf" srcId="{7C13E2AF-40B6-4D22-9121-DC21F51FD8E4}" destId="{BF75A63F-9B52-46A9-A882-80F84D402213}" srcOrd="1" destOrd="0" presId="urn:microsoft.com/office/officeart/2005/8/layout/hierarchy1"/>
    <dgm:cxn modelId="{A2F29769-476C-4B2F-86A7-764CD9D96951}" type="presParOf" srcId="{BD4C124B-D89F-43E8-BDF0-C7F01F984206}" destId="{60ED4C5D-1F48-4105-859E-032674EFEAE1}" srcOrd="1" destOrd="0" presId="urn:microsoft.com/office/officeart/2005/8/layout/hierarchy1"/>
    <dgm:cxn modelId="{13968EEE-7EC3-4629-9538-1696063CF745}" type="presParOf" srcId="{4EB43A1D-2E84-4848-BB68-29784D2F16D5}" destId="{7DB97578-44AD-4592-940A-1DBBFCCED721}" srcOrd="1" destOrd="0" presId="urn:microsoft.com/office/officeart/2005/8/layout/hierarchy1"/>
    <dgm:cxn modelId="{EFCEDFAD-9DB5-48B3-9AD6-553CF0A6670C}" type="presParOf" srcId="{7DB97578-44AD-4592-940A-1DBBFCCED721}" destId="{AA10A6CF-6FE7-41B7-B696-B5F5EE32CC51}" srcOrd="0" destOrd="0" presId="urn:microsoft.com/office/officeart/2005/8/layout/hierarchy1"/>
    <dgm:cxn modelId="{F9CC7BE0-ACA0-4411-8F49-E9CDDD9F14C0}" type="presParOf" srcId="{AA10A6CF-6FE7-41B7-B696-B5F5EE32CC51}" destId="{144EB1D2-EC88-4AF0-ACD1-3BCA1DB4F0A0}" srcOrd="0" destOrd="0" presId="urn:microsoft.com/office/officeart/2005/8/layout/hierarchy1"/>
    <dgm:cxn modelId="{1FD7639B-B63A-47E3-8CB7-2F253356C1F7}" type="presParOf" srcId="{AA10A6CF-6FE7-41B7-B696-B5F5EE32CC51}" destId="{37E61A45-95EA-44B0-814D-9D0C593E0FCC}" srcOrd="1" destOrd="0" presId="urn:microsoft.com/office/officeart/2005/8/layout/hierarchy1"/>
    <dgm:cxn modelId="{88FDDB81-710A-4661-88C5-4F33E914CC49}" type="presParOf" srcId="{7DB97578-44AD-4592-940A-1DBBFCCED721}" destId="{D17DC5B1-CDE2-470D-97CF-1F54E0187F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E4230-9F36-4282-8739-292ACD40EB7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133BFE-4F88-4485-9B8D-9414A62D9B22}">
      <dgm:prSet/>
      <dgm:spPr/>
      <dgm:t>
        <a:bodyPr/>
        <a:lstStyle/>
        <a:p>
          <a:pPr>
            <a:lnSpc>
              <a:spcPct val="100000"/>
            </a:lnSpc>
          </a:pPr>
          <a:r>
            <a:rPr lang="en-US" b="0" i="0" dirty="0"/>
            <a:t>All it takes to initiate MRSS is a phone call to the mental health crisis line 988, which operates 24 hours a day, 7 days a week, holidays included. Our local Summit County direct line is 330-564-4520                                </a:t>
          </a:r>
          <a:endParaRPr lang="en-US" dirty="0"/>
        </a:p>
      </dgm:t>
    </dgm:pt>
    <dgm:pt modelId="{45017A3B-E7BB-4A13-89FC-EB214BAA35A4}" type="parTrans" cxnId="{21D52B12-5676-4698-890D-98149E521E85}">
      <dgm:prSet/>
      <dgm:spPr/>
      <dgm:t>
        <a:bodyPr/>
        <a:lstStyle/>
        <a:p>
          <a:endParaRPr lang="en-US"/>
        </a:p>
      </dgm:t>
    </dgm:pt>
    <dgm:pt modelId="{C707081E-845D-4795-9FB3-DCA1DE239986}" type="sibTrans" cxnId="{21D52B12-5676-4698-890D-98149E521E85}">
      <dgm:prSet/>
      <dgm:spPr/>
      <dgm:t>
        <a:bodyPr/>
        <a:lstStyle/>
        <a:p>
          <a:endParaRPr lang="en-US"/>
        </a:p>
      </dgm:t>
    </dgm:pt>
    <dgm:pt modelId="{299F561F-E95E-4DAE-A6CE-6FE8411B8667}">
      <dgm:prSet custT="1"/>
      <dgm:spPr/>
      <dgm:t>
        <a:bodyPr/>
        <a:lstStyle/>
        <a:p>
          <a:pPr>
            <a:lnSpc>
              <a:spcPct val="100000"/>
            </a:lnSpc>
          </a:pPr>
          <a:r>
            <a:rPr lang="en-US" sz="1600" b="0" i="0" dirty="0"/>
            <a:t>When you call 988, a crisis worker will work with you to collaborate on how to best respond to the youth and family’s needs. This includes dispatching the Mobile Response Team to an agreed upon location as soon as possible or, if needed, arranging for other emergency services.</a:t>
          </a:r>
          <a:endParaRPr lang="en-US" sz="1600" dirty="0"/>
        </a:p>
      </dgm:t>
    </dgm:pt>
    <dgm:pt modelId="{90F8576C-C0FA-443A-8832-D47F86587E48}" type="parTrans" cxnId="{3F016F70-8285-4893-86CF-7E1F53D71577}">
      <dgm:prSet/>
      <dgm:spPr/>
      <dgm:t>
        <a:bodyPr/>
        <a:lstStyle/>
        <a:p>
          <a:endParaRPr lang="en-US"/>
        </a:p>
      </dgm:t>
    </dgm:pt>
    <dgm:pt modelId="{9F7D7A30-CA94-47E2-BD64-97BD49E8C779}" type="sibTrans" cxnId="{3F016F70-8285-4893-86CF-7E1F53D71577}">
      <dgm:prSet/>
      <dgm:spPr/>
      <dgm:t>
        <a:bodyPr/>
        <a:lstStyle/>
        <a:p>
          <a:endParaRPr lang="en-US"/>
        </a:p>
      </dgm:t>
    </dgm:pt>
    <dgm:pt modelId="{EF7B4E4C-CF12-4FB6-A195-2F4B7C169F93}" type="pres">
      <dgm:prSet presAssocID="{B2CE4230-9F36-4282-8739-292ACD40EB7F}" presName="root" presStyleCnt="0">
        <dgm:presLayoutVars>
          <dgm:dir/>
          <dgm:resizeHandles val="exact"/>
        </dgm:presLayoutVars>
      </dgm:prSet>
      <dgm:spPr/>
    </dgm:pt>
    <dgm:pt modelId="{88B54622-7BE7-412E-818E-3BA7F21B907E}" type="pres">
      <dgm:prSet presAssocID="{D8133BFE-4F88-4485-9B8D-9414A62D9B22}" presName="compNode" presStyleCnt="0"/>
      <dgm:spPr/>
    </dgm:pt>
    <dgm:pt modelId="{48AEB347-13AA-4E03-851B-070827B83834}" type="pres">
      <dgm:prSet presAssocID="{D8133BFE-4F88-4485-9B8D-9414A62D9B22}" presName="bgRect" presStyleLbl="bgShp" presStyleIdx="0" presStyleCnt="2" custScaleY="103181" custLinFactNeighborX="0" custLinFactNeighborY="-2479"/>
      <dgm:spPr/>
    </dgm:pt>
    <dgm:pt modelId="{9CB4951E-4E6A-4E8B-96AC-D204E736A25E}" type="pres">
      <dgm:prSet presAssocID="{D8133BFE-4F88-4485-9B8D-9414A62D9B22}" presName="iconRect" presStyleLbl="node1" presStyleIdx="0" presStyleCnt="2" custLinFactNeighborX="2928" custLinFactNeighborY="-67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eiver"/>
        </a:ext>
      </dgm:extLst>
    </dgm:pt>
    <dgm:pt modelId="{1A8A8B6B-4194-4EB0-9FDE-6A7B4DF31C32}" type="pres">
      <dgm:prSet presAssocID="{D8133BFE-4F88-4485-9B8D-9414A62D9B22}" presName="spaceRect" presStyleCnt="0"/>
      <dgm:spPr/>
    </dgm:pt>
    <dgm:pt modelId="{D274F67F-67C4-4701-A01F-0CBA2F3F28FF}" type="pres">
      <dgm:prSet presAssocID="{D8133BFE-4F88-4485-9B8D-9414A62D9B22}" presName="parTx" presStyleLbl="revTx" presStyleIdx="0" presStyleCnt="2">
        <dgm:presLayoutVars>
          <dgm:chMax val="0"/>
          <dgm:chPref val="0"/>
        </dgm:presLayoutVars>
      </dgm:prSet>
      <dgm:spPr/>
    </dgm:pt>
    <dgm:pt modelId="{E20948B5-8C1B-4BE4-B65F-6D206DD59D8E}" type="pres">
      <dgm:prSet presAssocID="{C707081E-845D-4795-9FB3-DCA1DE239986}" presName="sibTrans" presStyleCnt="0"/>
      <dgm:spPr/>
    </dgm:pt>
    <dgm:pt modelId="{45A22D11-D3F4-456F-A0D4-CCB1875A3E22}" type="pres">
      <dgm:prSet presAssocID="{299F561F-E95E-4DAE-A6CE-6FE8411B8667}" presName="compNode" presStyleCnt="0"/>
      <dgm:spPr/>
    </dgm:pt>
    <dgm:pt modelId="{B2B93C67-7BD7-4571-B30F-88E377CA0B83}" type="pres">
      <dgm:prSet presAssocID="{299F561F-E95E-4DAE-A6CE-6FE8411B8667}" presName="bgRect" presStyleLbl="bgShp" presStyleIdx="1" presStyleCnt="2" custScaleY="95072"/>
      <dgm:spPr/>
    </dgm:pt>
    <dgm:pt modelId="{ED18BC66-F364-47C3-A742-C9DC656A92FB}" type="pres">
      <dgm:prSet presAssocID="{299F561F-E95E-4DAE-A6CE-6FE8411B866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D5E8546C-6DAC-4E89-8689-495D59EFACA3}" type="pres">
      <dgm:prSet presAssocID="{299F561F-E95E-4DAE-A6CE-6FE8411B8667}" presName="spaceRect" presStyleCnt="0"/>
      <dgm:spPr/>
    </dgm:pt>
    <dgm:pt modelId="{0E6B3CCC-B4B7-4936-81DA-0EFA563F3E9C}" type="pres">
      <dgm:prSet presAssocID="{299F561F-E95E-4DAE-A6CE-6FE8411B8667}" presName="parTx" presStyleLbl="revTx" presStyleIdx="1" presStyleCnt="2">
        <dgm:presLayoutVars>
          <dgm:chMax val="0"/>
          <dgm:chPref val="0"/>
        </dgm:presLayoutVars>
      </dgm:prSet>
      <dgm:spPr/>
    </dgm:pt>
  </dgm:ptLst>
  <dgm:cxnLst>
    <dgm:cxn modelId="{21D52B12-5676-4698-890D-98149E521E85}" srcId="{B2CE4230-9F36-4282-8739-292ACD40EB7F}" destId="{D8133BFE-4F88-4485-9B8D-9414A62D9B22}" srcOrd="0" destOrd="0" parTransId="{45017A3B-E7BB-4A13-89FC-EB214BAA35A4}" sibTransId="{C707081E-845D-4795-9FB3-DCA1DE239986}"/>
    <dgm:cxn modelId="{4E61402C-80D7-4617-B8D1-06F508AC8CFB}" type="presOf" srcId="{B2CE4230-9F36-4282-8739-292ACD40EB7F}" destId="{EF7B4E4C-CF12-4FB6-A195-2F4B7C169F93}" srcOrd="0" destOrd="0" presId="urn:microsoft.com/office/officeart/2018/2/layout/IconVerticalSolidList"/>
    <dgm:cxn modelId="{3F016F70-8285-4893-86CF-7E1F53D71577}" srcId="{B2CE4230-9F36-4282-8739-292ACD40EB7F}" destId="{299F561F-E95E-4DAE-A6CE-6FE8411B8667}" srcOrd="1" destOrd="0" parTransId="{90F8576C-C0FA-443A-8832-D47F86587E48}" sibTransId="{9F7D7A30-CA94-47E2-BD64-97BD49E8C779}"/>
    <dgm:cxn modelId="{E7B77F70-D909-4F4E-85C6-67FC080E2C8B}" type="presOf" srcId="{299F561F-E95E-4DAE-A6CE-6FE8411B8667}" destId="{0E6B3CCC-B4B7-4936-81DA-0EFA563F3E9C}" srcOrd="0" destOrd="0" presId="urn:microsoft.com/office/officeart/2018/2/layout/IconVerticalSolidList"/>
    <dgm:cxn modelId="{15B791A2-1B46-4690-AB2D-E061395349B8}" type="presOf" srcId="{D8133BFE-4F88-4485-9B8D-9414A62D9B22}" destId="{D274F67F-67C4-4701-A01F-0CBA2F3F28FF}" srcOrd="0" destOrd="0" presId="urn:microsoft.com/office/officeart/2018/2/layout/IconVerticalSolidList"/>
    <dgm:cxn modelId="{1002B5BC-E959-42F7-AF59-2C9DC80295CF}" type="presParOf" srcId="{EF7B4E4C-CF12-4FB6-A195-2F4B7C169F93}" destId="{88B54622-7BE7-412E-818E-3BA7F21B907E}" srcOrd="0" destOrd="0" presId="urn:microsoft.com/office/officeart/2018/2/layout/IconVerticalSolidList"/>
    <dgm:cxn modelId="{2BE6B1E1-4E52-4DAF-9C45-DB2468ED621A}" type="presParOf" srcId="{88B54622-7BE7-412E-818E-3BA7F21B907E}" destId="{48AEB347-13AA-4E03-851B-070827B83834}" srcOrd="0" destOrd="0" presId="urn:microsoft.com/office/officeart/2018/2/layout/IconVerticalSolidList"/>
    <dgm:cxn modelId="{AAEDB013-9F36-402D-8878-7792FEBF811E}" type="presParOf" srcId="{88B54622-7BE7-412E-818E-3BA7F21B907E}" destId="{9CB4951E-4E6A-4E8B-96AC-D204E736A25E}" srcOrd="1" destOrd="0" presId="urn:microsoft.com/office/officeart/2018/2/layout/IconVerticalSolidList"/>
    <dgm:cxn modelId="{2D4F9A28-8E42-48DC-ABFD-B0002A76D4F8}" type="presParOf" srcId="{88B54622-7BE7-412E-818E-3BA7F21B907E}" destId="{1A8A8B6B-4194-4EB0-9FDE-6A7B4DF31C32}" srcOrd="2" destOrd="0" presId="urn:microsoft.com/office/officeart/2018/2/layout/IconVerticalSolidList"/>
    <dgm:cxn modelId="{7421E1F1-0CDE-41C3-8161-7189F789C058}" type="presParOf" srcId="{88B54622-7BE7-412E-818E-3BA7F21B907E}" destId="{D274F67F-67C4-4701-A01F-0CBA2F3F28FF}" srcOrd="3" destOrd="0" presId="urn:microsoft.com/office/officeart/2018/2/layout/IconVerticalSolidList"/>
    <dgm:cxn modelId="{6BE8F4B6-9AA2-4B9E-B9D2-F3229E346A40}" type="presParOf" srcId="{EF7B4E4C-CF12-4FB6-A195-2F4B7C169F93}" destId="{E20948B5-8C1B-4BE4-B65F-6D206DD59D8E}" srcOrd="1" destOrd="0" presId="urn:microsoft.com/office/officeart/2018/2/layout/IconVerticalSolidList"/>
    <dgm:cxn modelId="{16F10845-AA6C-4DF3-850B-CF1F6BA9B882}" type="presParOf" srcId="{EF7B4E4C-CF12-4FB6-A195-2F4B7C169F93}" destId="{45A22D11-D3F4-456F-A0D4-CCB1875A3E22}" srcOrd="2" destOrd="0" presId="urn:microsoft.com/office/officeart/2018/2/layout/IconVerticalSolidList"/>
    <dgm:cxn modelId="{FF3210FB-F9B4-4A2B-94E8-84E5E1E992D0}" type="presParOf" srcId="{45A22D11-D3F4-456F-A0D4-CCB1875A3E22}" destId="{B2B93C67-7BD7-4571-B30F-88E377CA0B83}" srcOrd="0" destOrd="0" presId="urn:microsoft.com/office/officeart/2018/2/layout/IconVerticalSolidList"/>
    <dgm:cxn modelId="{F5692A09-7A56-49EA-927D-FC1B66CC2FC5}" type="presParOf" srcId="{45A22D11-D3F4-456F-A0D4-CCB1875A3E22}" destId="{ED18BC66-F364-47C3-A742-C9DC656A92FB}" srcOrd="1" destOrd="0" presId="urn:microsoft.com/office/officeart/2018/2/layout/IconVerticalSolidList"/>
    <dgm:cxn modelId="{21AA923B-8329-451D-A6D5-FB3148EC96DD}" type="presParOf" srcId="{45A22D11-D3F4-456F-A0D4-CCB1875A3E22}" destId="{D5E8546C-6DAC-4E89-8689-495D59EFACA3}" srcOrd="2" destOrd="0" presId="urn:microsoft.com/office/officeart/2018/2/layout/IconVerticalSolidList"/>
    <dgm:cxn modelId="{71DD7A33-9F09-4147-BCB3-D3EC46E86FBD}" type="presParOf" srcId="{45A22D11-D3F4-456F-A0D4-CCB1875A3E22}" destId="{0E6B3CCC-B4B7-4936-81DA-0EFA563F3E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A5FAB-35E4-47C3-A5B9-67493E074F82}">
      <dsp:nvSpPr>
        <dsp:cNvPr id="0" name=""/>
        <dsp:cNvSpPr/>
      </dsp:nvSpPr>
      <dsp:spPr>
        <a:xfrm>
          <a:off x="1283" y="394524"/>
          <a:ext cx="4505585" cy="28610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5A63F-9B52-46A9-A882-80F84D402213}">
      <dsp:nvSpPr>
        <dsp:cNvPr id="0" name=""/>
        <dsp:cNvSpPr/>
      </dsp:nvSpPr>
      <dsp:spPr>
        <a:xfrm>
          <a:off x="501904" y="870114"/>
          <a:ext cx="4505585" cy="286104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lumMod val="75000"/>
                  <a:lumOff val="25000"/>
                </a:schemeClr>
              </a:solidFill>
            </a:rPr>
            <a:t>Families of children experiencing a behavioral health crisis often feel they have limited options to manage the crises and turn to the police or emergency rooms. MRSS provides the family with quick, effective clinical care in the least disruptive setting possible.</a:t>
          </a:r>
          <a:endParaRPr lang="en-US" sz="1800" kern="1200" dirty="0"/>
        </a:p>
      </dsp:txBody>
      <dsp:txXfrm>
        <a:off x="585701" y="953911"/>
        <a:ext cx="4337991" cy="2693452"/>
      </dsp:txXfrm>
    </dsp:sp>
    <dsp:sp modelId="{144EB1D2-EC88-4AF0-ACD1-3BCA1DB4F0A0}">
      <dsp:nvSpPr>
        <dsp:cNvPr id="0" name=""/>
        <dsp:cNvSpPr/>
      </dsp:nvSpPr>
      <dsp:spPr>
        <a:xfrm>
          <a:off x="5508110" y="394524"/>
          <a:ext cx="4505585" cy="28610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61A45-95EA-44B0-814D-9D0C593E0FCC}">
      <dsp:nvSpPr>
        <dsp:cNvPr id="0" name=""/>
        <dsp:cNvSpPr/>
      </dsp:nvSpPr>
      <dsp:spPr>
        <a:xfrm>
          <a:off x="6008730" y="870114"/>
          <a:ext cx="4505585" cy="286104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Mobile Response and Stabilization Services (MRSS) is a mobile outreach and stabilization service for </a:t>
          </a:r>
          <a:r>
            <a:rPr lang="en-US" sz="1800" b="1" i="0" kern="1200" dirty="0"/>
            <a:t>children, young adults (up to age 21),</a:t>
          </a:r>
          <a:r>
            <a:rPr lang="en-US" sz="1800" b="0" i="0" kern="1200" dirty="0"/>
            <a:t>experiencing a mental or behavioral health crisis. Our mobile response team will respond to the youth and family Monday through Friday from 8am to 8pm to their home, school, or any other community setting. </a:t>
          </a:r>
          <a:endParaRPr lang="en-US" sz="1800" kern="1200" dirty="0"/>
        </a:p>
      </dsp:txBody>
      <dsp:txXfrm>
        <a:off x="6092527" y="953911"/>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EB347-13AA-4E03-851B-070827B83834}">
      <dsp:nvSpPr>
        <dsp:cNvPr id="0" name=""/>
        <dsp:cNvSpPr/>
      </dsp:nvSpPr>
      <dsp:spPr>
        <a:xfrm>
          <a:off x="0" y="672355"/>
          <a:ext cx="10108652" cy="13847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4951E-4E6A-4E8B-96AC-D204E736A25E}">
      <dsp:nvSpPr>
        <dsp:cNvPr id="0" name=""/>
        <dsp:cNvSpPr/>
      </dsp:nvSpPr>
      <dsp:spPr>
        <a:xfrm>
          <a:off x="427599" y="979186"/>
          <a:ext cx="738156" cy="7381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4F67F-67C4-4701-A01F-0CBA2F3F28FF}">
      <dsp:nvSpPr>
        <dsp:cNvPr id="0" name=""/>
        <dsp:cNvSpPr/>
      </dsp:nvSpPr>
      <dsp:spPr>
        <a:xfrm>
          <a:off x="1550128" y="726972"/>
          <a:ext cx="8558524" cy="134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39" tIns="142039" rIns="142039" bIns="142039" numCol="1" spcCol="1270" anchor="ctr" anchorCtr="0">
          <a:noAutofit/>
        </a:bodyPr>
        <a:lstStyle/>
        <a:p>
          <a:pPr marL="0" lvl="0" indent="0" algn="l" defTabSz="889000">
            <a:lnSpc>
              <a:spcPct val="100000"/>
            </a:lnSpc>
            <a:spcBef>
              <a:spcPct val="0"/>
            </a:spcBef>
            <a:spcAft>
              <a:spcPct val="35000"/>
            </a:spcAft>
            <a:buNone/>
          </a:pPr>
          <a:r>
            <a:rPr lang="en-US" sz="2000" b="0" i="0" kern="1200" dirty="0"/>
            <a:t>All it takes to initiate MRSS is a phone call to the mental health crisis line 988, which operates 24 hours a day, 7 days a week, holidays included. Our local Summit County direct line is 330-564-4520                                </a:t>
          </a:r>
          <a:endParaRPr lang="en-US" sz="2000" kern="1200" dirty="0"/>
        </a:p>
      </dsp:txBody>
      <dsp:txXfrm>
        <a:off x="1550128" y="726972"/>
        <a:ext cx="8558524" cy="1342102"/>
      </dsp:txXfrm>
    </dsp:sp>
    <dsp:sp modelId="{B2B93C67-7BD7-4571-B30F-88E377CA0B83}">
      <dsp:nvSpPr>
        <dsp:cNvPr id="0" name=""/>
        <dsp:cNvSpPr/>
      </dsp:nvSpPr>
      <dsp:spPr>
        <a:xfrm>
          <a:off x="0" y="2459016"/>
          <a:ext cx="10108652" cy="127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8BC66-F364-47C3-A742-C9DC656A92FB}">
      <dsp:nvSpPr>
        <dsp:cNvPr id="0" name=""/>
        <dsp:cNvSpPr/>
      </dsp:nvSpPr>
      <dsp:spPr>
        <a:xfrm>
          <a:off x="405986" y="2727920"/>
          <a:ext cx="738156" cy="7381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B3CCC-B4B7-4936-81DA-0EFA563F3E9C}">
      <dsp:nvSpPr>
        <dsp:cNvPr id="0" name=""/>
        <dsp:cNvSpPr/>
      </dsp:nvSpPr>
      <dsp:spPr>
        <a:xfrm>
          <a:off x="1550128" y="2425946"/>
          <a:ext cx="8558524" cy="134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39" tIns="142039" rIns="142039" bIns="142039" numCol="1" spcCol="1270" anchor="ctr" anchorCtr="0">
          <a:noAutofit/>
        </a:bodyPr>
        <a:lstStyle/>
        <a:p>
          <a:pPr marL="0" lvl="0" indent="0" algn="l" defTabSz="711200">
            <a:lnSpc>
              <a:spcPct val="100000"/>
            </a:lnSpc>
            <a:spcBef>
              <a:spcPct val="0"/>
            </a:spcBef>
            <a:spcAft>
              <a:spcPct val="35000"/>
            </a:spcAft>
            <a:buNone/>
          </a:pPr>
          <a:r>
            <a:rPr lang="en-US" sz="1600" b="0" i="0" kern="1200" dirty="0"/>
            <a:t>When you call 988, a crisis worker will work with you to collaborate on how to best respond to the youth and family’s needs. This includes dispatching the Mobile Response Team to an agreed upon location as soon as possible or, if needed, arranging for other emergency services.</a:t>
          </a:r>
          <a:endParaRPr lang="en-US" sz="1600" kern="1200" dirty="0"/>
        </a:p>
      </dsp:txBody>
      <dsp:txXfrm>
        <a:off x="1550128" y="2425946"/>
        <a:ext cx="8558524" cy="13421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7A0DB-6475-454F-A355-1A0A4BA54EE3}"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2AB10-C44D-4F90-B8DF-61A89F93C188}" type="slidenum">
              <a:rPr lang="en-US" smtClean="0"/>
              <a:t>‹#›</a:t>
            </a:fld>
            <a:endParaRPr lang="en-US"/>
          </a:p>
        </p:txBody>
      </p:sp>
    </p:spTree>
    <p:extLst>
      <p:ext uri="{BB962C8B-B14F-4D97-AF65-F5344CB8AC3E}">
        <p14:creationId xmlns:p14="http://schemas.microsoft.com/office/powerpoint/2010/main" val="121234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56765-B5D4-468F-B880-0AE964458319}"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68024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E5ADE-66C2-4368-8BDF-97F08D0DBE53}"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396341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2ABC2-5A98-4954-8894-791C61D92D0B}"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9270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EA3C1-DBA3-4AA0-A2C6-890E23897A38}"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190076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25D2F-8689-4F63-B9FD-3096E805E248}"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2668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C6859-6866-4B29-A9CB-9B4F931387BA}"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164197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0E486-821B-41E5-A993-BF7548320B5F}"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294672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CED3E-395A-478A-8103-8E493E3476CD}"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401762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63917-A5A6-472B-A63E-99BCE38961B8}"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268489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F796F-EF85-478F-AA06-E6BC7C8D0A6E}" type="datetime1">
              <a:rPr lang="en-US" smtClean="0"/>
              <a:t>7/8/2025</a:t>
            </a:fld>
            <a:endParaRPr lang="en-US"/>
          </a:p>
        </p:txBody>
      </p:sp>
      <p:sp>
        <p:nvSpPr>
          <p:cNvPr id="5" name="Footer Placeholder 4"/>
          <p:cNvSpPr>
            <a:spLocks noGrp="1"/>
          </p:cNvSpPr>
          <p:nvPr>
            <p:ph type="ftr" sz="quarter" idx="11"/>
          </p:nvPr>
        </p:nvSpPr>
        <p:spPr/>
        <p:txBody>
          <a:bodyPr/>
          <a:lstStyle/>
          <a:p>
            <a:r>
              <a:rPr lang="en-US"/>
              <a:t>Fostering recovery, building independence, and changing destinies</a:t>
            </a:r>
          </a:p>
        </p:txBody>
      </p:sp>
      <p:sp>
        <p:nvSpPr>
          <p:cNvPr id="6" name="Slide Number Placeholder 5"/>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406061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DD620-2B9D-461A-97B0-E66AE84B4D41}" type="datetime1">
              <a:rPr lang="en-US" smtClean="0"/>
              <a:t>7/8/2025</a:t>
            </a:fld>
            <a:endParaRPr lang="en-US"/>
          </a:p>
        </p:txBody>
      </p:sp>
      <p:sp>
        <p:nvSpPr>
          <p:cNvPr id="6" name="Footer Placeholder 5"/>
          <p:cNvSpPr>
            <a:spLocks noGrp="1"/>
          </p:cNvSpPr>
          <p:nvPr>
            <p:ph type="ftr" sz="quarter" idx="11"/>
          </p:nvPr>
        </p:nvSpPr>
        <p:spPr/>
        <p:txBody>
          <a:bodyPr/>
          <a:lstStyle/>
          <a:p>
            <a:r>
              <a:rPr lang="en-US"/>
              <a:t>Fostering recovery, building independence, and changing destinies</a:t>
            </a:r>
          </a:p>
        </p:txBody>
      </p:sp>
      <p:sp>
        <p:nvSpPr>
          <p:cNvPr id="7" name="Slide Number Placeholder 6"/>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336765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6D2E24-956B-461A-A5FA-EB8EC0D81FD7}" type="datetime1">
              <a:rPr lang="en-US" smtClean="0"/>
              <a:t>7/8/2025</a:t>
            </a:fld>
            <a:endParaRPr lang="en-US"/>
          </a:p>
        </p:txBody>
      </p:sp>
      <p:sp>
        <p:nvSpPr>
          <p:cNvPr id="8" name="Footer Placeholder 7"/>
          <p:cNvSpPr>
            <a:spLocks noGrp="1"/>
          </p:cNvSpPr>
          <p:nvPr>
            <p:ph type="ftr" sz="quarter" idx="11"/>
          </p:nvPr>
        </p:nvSpPr>
        <p:spPr/>
        <p:txBody>
          <a:bodyPr/>
          <a:lstStyle/>
          <a:p>
            <a:r>
              <a:rPr lang="en-US"/>
              <a:t>Fostering recovery, building independence, and changing destinies</a:t>
            </a:r>
          </a:p>
        </p:txBody>
      </p:sp>
      <p:sp>
        <p:nvSpPr>
          <p:cNvPr id="9" name="Slide Number Placeholder 8"/>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285080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822E9B-A479-4D7C-B145-738E2E196B68}" type="datetime1">
              <a:rPr lang="en-US" smtClean="0"/>
              <a:t>7/8/2025</a:t>
            </a:fld>
            <a:endParaRPr lang="en-US"/>
          </a:p>
        </p:txBody>
      </p:sp>
      <p:sp>
        <p:nvSpPr>
          <p:cNvPr id="4" name="Footer Placeholder 3"/>
          <p:cNvSpPr>
            <a:spLocks noGrp="1"/>
          </p:cNvSpPr>
          <p:nvPr>
            <p:ph type="ftr" sz="quarter" idx="11"/>
          </p:nvPr>
        </p:nvSpPr>
        <p:spPr/>
        <p:txBody>
          <a:bodyPr/>
          <a:lstStyle/>
          <a:p>
            <a:r>
              <a:rPr lang="en-US"/>
              <a:t>Fostering recovery, building independence, and changing destinies</a:t>
            </a:r>
          </a:p>
        </p:txBody>
      </p:sp>
      <p:sp>
        <p:nvSpPr>
          <p:cNvPr id="5" name="Slide Number Placeholder 4"/>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81157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E32FC-5CA2-43C1-AC95-5D99A1AEB17E}" type="datetime1">
              <a:rPr lang="en-US" smtClean="0"/>
              <a:t>7/8/2025</a:t>
            </a:fld>
            <a:endParaRPr lang="en-US"/>
          </a:p>
        </p:txBody>
      </p:sp>
      <p:sp>
        <p:nvSpPr>
          <p:cNvPr id="3" name="Footer Placeholder 2"/>
          <p:cNvSpPr>
            <a:spLocks noGrp="1"/>
          </p:cNvSpPr>
          <p:nvPr>
            <p:ph type="ftr" sz="quarter" idx="11"/>
          </p:nvPr>
        </p:nvSpPr>
        <p:spPr/>
        <p:txBody>
          <a:bodyPr/>
          <a:lstStyle/>
          <a:p>
            <a:r>
              <a:rPr lang="en-US"/>
              <a:t>Fostering recovery, building independence, and changing destinies</a:t>
            </a:r>
          </a:p>
        </p:txBody>
      </p:sp>
      <p:sp>
        <p:nvSpPr>
          <p:cNvPr id="4" name="Slide Number Placeholder 3"/>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46363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1EDF4-9E5E-448B-A1F9-55BA03F1B563}" type="datetime1">
              <a:rPr lang="en-US" smtClean="0"/>
              <a:t>7/8/2025</a:t>
            </a:fld>
            <a:endParaRPr lang="en-US"/>
          </a:p>
        </p:txBody>
      </p:sp>
      <p:sp>
        <p:nvSpPr>
          <p:cNvPr id="6" name="Footer Placeholder 5"/>
          <p:cNvSpPr>
            <a:spLocks noGrp="1"/>
          </p:cNvSpPr>
          <p:nvPr>
            <p:ph type="ftr" sz="quarter" idx="11"/>
          </p:nvPr>
        </p:nvSpPr>
        <p:spPr/>
        <p:txBody>
          <a:bodyPr/>
          <a:lstStyle/>
          <a:p>
            <a:r>
              <a:rPr lang="en-US"/>
              <a:t>Fostering recovery, building independence, and changing destinies</a:t>
            </a:r>
          </a:p>
        </p:txBody>
      </p:sp>
      <p:sp>
        <p:nvSpPr>
          <p:cNvPr id="7" name="Slide Number Placeholder 6"/>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301282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E24D3-8510-4123-98FF-C91A4BE8ACC6}" type="datetime1">
              <a:rPr lang="en-US" smtClean="0"/>
              <a:t>7/8/2025</a:t>
            </a:fld>
            <a:endParaRPr lang="en-US"/>
          </a:p>
        </p:txBody>
      </p:sp>
      <p:sp>
        <p:nvSpPr>
          <p:cNvPr id="6" name="Footer Placeholder 5"/>
          <p:cNvSpPr>
            <a:spLocks noGrp="1"/>
          </p:cNvSpPr>
          <p:nvPr>
            <p:ph type="ftr" sz="quarter" idx="11"/>
          </p:nvPr>
        </p:nvSpPr>
        <p:spPr/>
        <p:txBody>
          <a:bodyPr/>
          <a:lstStyle/>
          <a:p>
            <a:r>
              <a:rPr lang="en-US"/>
              <a:t>Fostering recovery, building independence, and changing destinies</a:t>
            </a:r>
          </a:p>
        </p:txBody>
      </p:sp>
      <p:sp>
        <p:nvSpPr>
          <p:cNvPr id="7" name="Slide Number Placeholder 6"/>
          <p:cNvSpPr>
            <a:spLocks noGrp="1"/>
          </p:cNvSpPr>
          <p:nvPr>
            <p:ph type="sldNum" sz="quarter" idx="12"/>
          </p:nvPr>
        </p:nvSpPr>
        <p:spPr/>
        <p:txBody>
          <a:bodyPr/>
          <a:lstStyle/>
          <a:p>
            <a:fld id="{B9521F46-334D-4203-819E-C0BB8F8FC010}" type="slidenum">
              <a:rPr lang="en-US" smtClean="0"/>
              <a:t>‹#›</a:t>
            </a:fld>
            <a:endParaRPr lang="en-US"/>
          </a:p>
        </p:txBody>
      </p:sp>
    </p:spTree>
    <p:extLst>
      <p:ext uri="{BB962C8B-B14F-4D97-AF65-F5344CB8AC3E}">
        <p14:creationId xmlns:p14="http://schemas.microsoft.com/office/powerpoint/2010/main" val="171846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A4C3AD-AAA4-4A04-B012-F4E57FB8C53E}" type="datetime1">
              <a:rPr lang="en-US" smtClean="0"/>
              <a:t>7/8/2025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Fostering recovery, building independence, and changing destinies</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9521F46-334D-4203-819E-C0BB8F8FC010}" type="slidenum">
              <a:rPr lang="en-US" smtClean="0"/>
              <a:t>‹#›</a:t>
            </a:fld>
            <a:endParaRPr lang="en-US"/>
          </a:p>
        </p:txBody>
      </p:sp>
    </p:spTree>
    <p:extLst>
      <p:ext uri="{BB962C8B-B14F-4D97-AF65-F5344CB8AC3E}">
        <p14:creationId xmlns:p14="http://schemas.microsoft.com/office/powerpoint/2010/main" val="1532363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2DA1-7A9E-2324-BE4C-996117D642E0}"/>
              </a:ext>
            </a:extLst>
          </p:cNvPr>
          <p:cNvSpPr>
            <a:spLocks noGrp="1"/>
          </p:cNvSpPr>
          <p:nvPr>
            <p:ph type="ctrTitle"/>
          </p:nvPr>
        </p:nvSpPr>
        <p:spPr>
          <a:xfrm>
            <a:off x="5597454" y="835017"/>
            <a:ext cx="3742675" cy="3215820"/>
          </a:xfrm>
        </p:spPr>
        <p:txBody>
          <a:bodyPr>
            <a:normAutofit/>
          </a:bodyPr>
          <a:lstStyle/>
          <a:p>
            <a:r>
              <a:rPr lang="en-US" dirty="0"/>
              <a:t>Summit County  MRSS</a:t>
            </a:r>
          </a:p>
        </p:txBody>
      </p:sp>
      <p:sp>
        <p:nvSpPr>
          <p:cNvPr id="3" name="Subtitle 2">
            <a:extLst>
              <a:ext uri="{FF2B5EF4-FFF2-40B4-BE49-F238E27FC236}">
                <a16:creationId xmlns:a16="http://schemas.microsoft.com/office/drawing/2014/main" id="{E30F8C0A-F07C-A21B-3118-7FC36EB195CD}"/>
              </a:ext>
            </a:extLst>
          </p:cNvPr>
          <p:cNvSpPr>
            <a:spLocks noGrp="1"/>
          </p:cNvSpPr>
          <p:nvPr>
            <p:ph type="subTitle" idx="1"/>
          </p:nvPr>
        </p:nvSpPr>
        <p:spPr>
          <a:xfrm>
            <a:off x="5550319" y="4050833"/>
            <a:ext cx="3742675" cy="1990924"/>
          </a:xfrm>
        </p:spPr>
        <p:txBody>
          <a:bodyPr>
            <a:normAutofit fontScale="85000" lnSpcReduction="10000"/>
          </a:bodyPr>
          <a:lstStyle/>
          <a:p>
            <a:r>
              <a:rPr lang="en-US" dirty="0"/>
              <a:t>Mobile Response Stabilization Services </a:t>
            </a:r>
          </a:p>
          <a:p>
            <a:r>
              <a:rPr lang="en-US" dirty="0"/>
              <a:t>Coleman Health Services</a:t>
            </a:r>
          </a:p>
          <a:p>
            <a:r>
              <a:rPr lang="en-US" dirty="0"/>
              <a:t>Megan Petruzzi Director of MRSS</a:t>
            </a:r>
          </a:p>
          <a:p>
            <a:r>
              <a:rPr lang="en-US" dirty="0"/>
              <a:t>330-379-0667 </a:t>
            </a:r>
            <a:r>
              <a:rPr lang="en-US" dirty="0" err="1"/>
              <a:t>ext</a:t>
            </a:r>
            <a:r>
              <a:rPr lang="en-US" dirty="0"/>
              <a:t> 1178</a:t>
            </a:r>
          </a:p>
          <a:p>
            <a:r>
              <a:rPr lang="en-US" dirty="0"/>
              <a:t>Megan.petruzzi@colemanservices.org</a:t>
            </a:r>
          </a:p>
        </p:txBody>
      </p:sp>
      <p:pic>
        <p:nvPicPr>
          <p:cNvPr id="7" name="Picture 6" descr="A group of red circles with white letters&#10;&#10;Description automatically generated">
            <a:extLst>
              <a:ext uri="{FF2B5EF4-FFF2-40B4-BE49-F238E27FC236}">
                <a16:creationId xmlns:a16="http://schemas.microsoft.com/office/drawing/2014/main" id="{18A4F1A2-AA98-6C3F-A635-67F16C186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372" y="-4203864"/>
            <a:ext cx="4431296" cy="1329389"/>
          </a:xfrm>
          <a:prstGeom prst="rect">
            <a:avLst/>
          </a:prstGeom>
        </p:spPr>
      </p:pic>
      <p:sp>
        <p:nvSpPr>
          <p:cNvPr id="4" name="Footer Placeholder 3">
            <a:extLst>
              <a:ext uri="{FF2B5EF4-FFF2-40B4-BE49-F238E27FC236}">
                <a16:creationId xmlns:a16="http://schemas.microsoft.com/office/drawing/2014/main" id="{0914CF21-DDA0-55AE-32EF-09FEF595E72E}"/>
              </a:ext>
            </a:extLst>
          </p:cNvPr>
          <p:cNvSpPr>
            <a:spLocks noGrp="1"/>
          </p:cNvSpPr>
          <p:nvPr>
            <p:ph type="ftr" sz="quarter" idx="11"/>
          </p:nvPr>
        </p:nvSpPr>
        <p:spPr>
          <a:xfrm>
            <a:off x="5597454" y="6201617"/>
            <a:ext cx="6256733" cy="365125"/>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C59AB"/>
                </a:solidFill>
                <a:effectLst/>
                <a:uLnTx/>
                <a:uFillTx/>
                <a:latin typeface="Trebuchet MS" panose="020B0603020202020204"/>
                <a:ea typeface="+mn-ea"/>
                <a:cs typeface="+mn-cs"/>
              </a:rPr>
              <a:t>Fostering recovery, building independence, and changing destinies</a:t>
            </a:r>
          </a:p>
        </p:txBody>
      </p:sp>
      <p:pic>
        <p:nvPicPr>
          <p:cNvPr id="5" name="Picture 4" descr="A blue and green text on a black background&#10;&#10;Description automatically generated">
            <a:extLst>
              <a:ext uri="{FF2B5EF4-FFF2-40B4-BE49-F238E27FC236}">
                <a16:creationId xmlns:a16="http://schemas.microsoft.com/office/drawing/2014/main" id="{6F62F9AA-3EB1-5DEF-0BAB-8A21C9184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577" y="4717588"/>
            <a:ext cx="2101348" cy="657021"/>
          </a:xfrm>
          <a:prstGeom prst="rect">
            <a:avLst/>
          </a:prstGeom>
        </p:spPr>
      </p:pic>
    </p:spTree>
    <p:extLst>
      <p:ext uri="{BB962C8B-B14F-4D97-AF65-F5344CB8AC3E}">
        <p14:creationId xmlns:p14="http://schemas.microsoft.com/office/powerpoint/2010/main" val="417902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F06C-D713-FDD4-367D-FD8CD0983109}"/>
              </a:ext>
            </a:extLst>
          </p:cNvPr>
          <p:cNvSpPr>
            <a:spLocks noGrp="1"/>
          </p:cNvSpPr>
          <p:nvPr>
            <p:ph type="title"/>
          </p:nvPr>
        </p:nvSpPr>
        <p:spPr>
          <a:xfrm>
            <a:off x="677333" y="818759"/>
            <a:ext cx="6519879" cy="1278466"/>
          </a:xfrm>
        </p:spPr>
        <p:txBody>
          <a:bodyPr>
            <a:noAutofit/>
          </a:bodyPr>
          <a:lstStyle/>
          <a:p>
            <a:r>
              <a:rPr lang="en-US" sz="4400" b="1" dirty="0"/>
              <a:t>When will MRSS involve Law Enforcement?</a:t>
            </a:r>
          </a:p>
        </p:txBody>
      </p:sp>
      <p:sp>
        <p:nvSpPr>
          <p:cNvPr id="4" name="Text Placeholder 3">
            <a:extLst>
              <a:ext uri="{FF2B5EF4-FFF2-40B4-BE49-F238E27FC236}">
                <a16:creationId xmlns:a16="http://schemas.microsoft.com/office/drawing/2014/main" id="{50BE2C71-EB60-568E-823A-0C54B5424899}"/>
              </a:ext>
            </a:extLst>
          </p:cNvPr>
          <p:cNvSpPr>
            <a:spLocks noGrp="1"/>
          </p:cNvSpPr>
          <p:nvPr>
            <p:ph type="body" sz="half" idx="2"/>
          </p:nvPr>
        </p:nvSpPr>
        <p:spPr>
          <a:xfrm>
            <a:off x="677334" y="2202426"/>
            <a:ext cx="6106924" cy="3836815"/>
          </a:xfrm>
        </p:spPr>
        <p:txBody>
          <a:bodyPr>
            <a:normAutofit/>
          </a:bodyPr>
          <a:lstStyle/>
          <a:p>
            <a:pPr algn="l" rtl="0" fontAlgn="base">
              <a:lnSpc>
                <a:spcPts val="2339"/>
              </a:lnSpc>
              <a:buFont typeface="Arial" panose="020B0604020202020204" pitchFamily="34" charset="0"/>
              <a:buChar char="•"/>
            </a:pPr>
            <a:r>
              <a:rPr lang="en-US" sz="2800" b="0" i="0" u="none" strike="noStrike" dirty="0">
                <a:solidFill>
                  <a:schemeClr val="tx1"/>
                </a:solidFill>
                <a:effectLst/>
              </a:rPr>
              <a:t>If during triage, it is determined </a:t>
            </a:r>
            <a:r>
              <a:rPr lang="en-US" sz="2800" dirty="0">
                <a:solidFill>
                  <a:schemeClr val="tx1"/>
                </a:solidFill>
              </a:rPr>
              <a:t>it </a:t>
            </a:r>
            <a:r>
              <a:rPr lang="en-US" sz="2800" b="0" i="0" u="none" strike="noStrike" dirty="0">
                <a:solidFill>
                  <a:schemeClr val="tx1"/>
                </a:solidFill>
                <a:effectLst/>
              </a:rPr>
              <a:t>may be unsafe to respond to alone</a:t>
            </a:r>
            <a:r>
              <a:rPr lang="en-US" sz="2800" b="0" i="0" dirty="0">
                <a:solidFill>
                  <a:schemeClr val="tx1"/>
                </a:solidFill>
                <a:effectLst/>
              </a:rPr>
              <a:t>​</a:t>
            </a:r>
          </a:p>
          <a:p>
            <a:pPr algn="l" rtl="0" fontAlgn="base">
              <a:lnSpc>
                <a:spcPts val="2339"/>
              </a:lnSpc>
            </a:pPr>
            <a:endParaRPr lang="en-US" sz="2800" b="0" i="0" dirty="0">
              <a:solidFill>
                <a:schemeClr val="tx1"/>
              </a:solidFill>
              <a:effectLst/>
            </a:endParaRPr>
          </a:p>
          <a:p>
            <a:pPr algn="l" rtl="0" fontAlgn="base">
              <a:lnSpc>
                <a:spcPts val="2339"/>
              </a:lnSpc>
              <a:buFont typeface="Arial" panose="020B0604020202020204" pitchFamily="34" charset="0"/>
              <a:buChar char="•"/>
            </a:pPr>
            <a:r>
              <a:rPr lang="en-US" sz="2800" b="0" i="0" u="none" strike="noStrike" dirty="0">
                <a:solidFill>
                  <a:schemeClr val="tx1"/>
                </a:solidFill>
                <a:effectLst/>
              </a:rPr>
              <a:t>If a crisis situation escalated after the MRSS team responded and it then became unsafe</a:t>
            </a:r>
            <a:r>
              <a:rPr lang="en-US" sz="2800" b="0" i="0" dirty="0">
                <a:solidFill>
                  <a:schemeClr val="tx1"/>
                </a:solidFill>
                <a:effectLst/>
              </a:rPr>
              <a:t>​</a:t>
            </a:r>
          </a:p>
          <a:p>
            <a:pPr algn="l" rtl="0" fontAlgn="base">
              <a:lnSpc>
                <a:spcPts val="2339"/>
              </a:lnSpc>
            </a:pPr>
            <a:endParaRPr lang="en-US" sz="2800" b="0" i="0" dirty="0">
              <a:solidFill>
                <a:schemeClr val="tx1"/>
              </a:solidFill>
              <a:effectLst/>
            </a:endParaRPr>
          </a:p>
          <a:p>
            <a:pPr algn="l" rtl="0" fontAlgn="base">
              <a:lnSpc>
                <a:spcPts val="2339"/>
              </a:lnSpc>
              <a:buFont typeface="Arial" panose="020B0604020202020204" pitchFamily="34" charset="0"/>
              <a:buChar char="•"/>
            </a:pPr>
            <a:r>
              <a:rPr lang="en-US" sz="2800" b="0" i="0" u="none" strike="noStrike" dirty="0">
                <a:solidFill>
                  <a:schemeClr val="tx1"/>
                </a:solidFill>
                <a:effectLst/>
              </a:rPr>
              <a:t>Additional situations determined by MRSS supervisor consultation</a:t>
            </a:r>
            <a:endParaRPr lang="en-US" sz="2800" b="0" i="0" dirty="0">
              <a:solidFill>
                <a:schemeClr val="tx1"/>
              </a:solidFill>
              <a:effectLst/>
            </a:endParaRPr>
          </a:p>
          <a:p>
            <a:endParaRPr lang="en-US" dirty="0"/>
          </a:p>
        </p:txBody>
      </p:sp>
      <p:pic>
        <p:nvPicPr>
          <p:cNvPr id="1026" name="Picture 2">
            <a:extLst>
              <a:ext uri="{FF2B5EF4-FFF2-40B4-BE49-F238E27FC236}">
                <a16:creationId xmlns:a16="http://schemas.microsoft.com/office/drawing/2014/main" id="{A082285A-899C-F427-1381-D12F7998A4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4946" y="513687"/>
            <a:ext cx="3786079" cy="552767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2BCB0DC8-BC25-427F-0A92-4191D83AC672}"/>
              </a:ext>
            </a:extLst>
          </p:cNvPr>
          <p:cNvSpPr txBox="1">
            <a:spLocks/>
          </p:cNvSpPr>
          <p:nvPr/>
        </p:nvSpPr>
        <p:spPr>
          <a:xfrm>
            <a:off x="5701618" y="630631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2C59AB"/>
                </a:solidFill>
              </a:rPr>
              <a:t>Fostering recovery, building independence, and changing destinies</a:t>
            </a:r>
            <a:endParaRPr lang="en-US" sz="1600" dirty="0">
              <a:solidFill>
                <a:srgbClr val="2C59AB"/>
              </a:solidFill>
            </a:endParaRPr>
          </a:p>
        </p:txBody>
      </p:sp>
    </p:spTree>
    <p:extLst>
      <p:ext uri="{BB962C8B-B14F-4D97-AF65-F5344CB8AC3E}">
        <p14:creationId xmlns:p14="http://schemas.microsoft.com/office/powerpoint/2010/main" val="43827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D107-43FC-5A78-A062-B91E2B1DB613}"/>
              </a:ext>
            </a:extLst>
          </p:cNvPr>
          <p:cNvSpPr>
            <a:spLocks noGrp="1"/>
          </p:cNvSpPr>
          <p:nvPr>
            <p:ph type="title"/>
          </p:nvPr>
        </p:nvSpPr>
        <p:spPr/>
        <p:txBody>
          <a:bodyPr/>
          <a:lstStyle/>
          <a:p>
            <a:r>
              <a:rPr lang="en-US" dirty="0"/>
              <a:t>What families are saying they found helpful about MRSS</a:t>
            </a:r>
          </a:p>
        </p:txBody>
      </p:sp>
      <p:sp>
        <p:nvSpPr>
          <p:cNvPr id="3" name="Content Placeholder 2">
            <a:extLst>
              <a:ext uri="{FF2B5EF4-FFF2-40B4-BE49-F238E27FC236}">
                <a16:creationId xmlns:a16="http://schemas.microsoft.com/office/drawing/2014/main" id="{581FE9FE-5E74-6D3F-94AB-1935FC77E192}"/>
              </a:ext>
            </a:extLst>
          </p:cNvPr>
          <p:cNvSpPr>
            <a:spLocks noGrp="1"/>
          </p:cNvSpPr>
          <p:nvPr>
            <p:ph idx="1"/>
          </p:nvPr>
        </p:nvSpPr>
        <p:spPr/>
        <p:txBody>
          <a:bodyPr>
            <a:normAutofit fontScale="85000" lnSpcReduction="20000"/>
          </a:bodyPr>
          <a:lstStyle/>
          <a:p>
            <a:r>
              <a:rPr lang="en-US" dirty="0"/>
              <a:t>• Every single thing they did helped tremendously, everything. I can’t even choose one. </a:t>
            </a:r>
          </a:p>
          <a:p>
            <a:r>
              <a:rPr lang="en-US" dirty="0"/>
              <a:t>• Helpful to have extra support </a:t>
            </a:r>
          </a:p>
          <a:p>
            <a:r>
              <a:rPr lang="en-US" dirty="0"/>
              <a:t>• How convenient it was. I loved that they were able to come to the home and they were very quick. </a:t>
            </a:r>
          </a:p>
          <a:p>
            <a:r>
              <a:rPr lang="en-US" dirty="0"/>
              <a:t>• How quickly they responded. Not only in person, but to get us connected with other places, so I guess the speed of everything was extremely helpful. </a:t>
            </a:r>
          </a:p>
          <a:p>
            <a:r>
              <a:rPr lang="en-US" dirty="0"/>
              <a:t>• The quickness of response for the first appointment. </a:t>
            </a:r>
          </a:p>
          <a:p>
            <a:r>
              <a:rPr lang="en-US" dirty="0"/>
              <a:t>• They came out right away, they were willing to sit with my child in her state of mind. The they gave me some referrals that we connected. </a:t>
            </a:r>
          </a:p>
          <a:p>
            <a:r>
              <a:rPr lang="en-US" dirty="0"/>
              <a:t>• They came right away, came to home, were able to get daughter stabilized, they offered resources that worked with our insurance. </a:t>
            </a:r>
          </a:p>
          <a:p>
            <a:r>
              <a:rPr lang="en-US" dirty="0"/>
              <a:t>• I would say just having someone to listen was probably the most helpful. Yeah, like somebody who understood what we were going through. </a:t>
            </a:r>
          </a:p>
          <a:p>
            <a:endParaRPr lang="en-US" dirty="0"/>
          </a:p>
        </p:txBody>
      </p:sp>
      <p:sp>
        <p:nvSpPr>
          <p:cNvPr id="4" name="Text Placeholder 3">
            <a:extLst>
              <a:ext uri="{FF2B5EF4-FFF2-40B4-BE49-F238E27FC236}">
                <a16:creationId xmlns:a16="http://schemas.microsoft.com/office/drawing/2014/main" id="{E163A1AB-3128-2A19-289D-0E48F24CB6A4}"/>
              </a:ext>
            </a:extLst>
          </p:cNvPr>
          <p:cNvSpPr>
            <a:spLocks noGrp="1"/>
          </p:cNvSpPr>
          <p:nvPr>
            <p:ph type="body" sz="half" idx="2"/>
          </p:nvPr>
        </p:nvSpPr>
        <p:spPr/>
        <p:txBody>
          <a:bodyPr>
            <a:normAutofit fontScale="92500" lnSpcReduction="10000"/>
          </a:bodyPr>
          <a:lstStyle/>
          <a:p>
            <a:r>
              <a:rPr lang="en-US" dirty="0"/>
              <a:t>• I would think the resources that they had and the safety plan. </a:t>
            </a:r>
          </a:p>
          <a:p>
            <a:r>
              <a:rPr lang="en-US" dirty="0"/>
              <a:t>• Just having a listening ear. And having them talk with my son and in a way that he understood, and he could express himself helped a lot. </a:t>
            </a:r>
          </a:p>
          <a:p>
            <a:r>
              <a:rPr lang="en-US" dirty="0"/>
              <a:t>• Just having the resources and being there quickly and helping my child with just coping skills and things like that. </a:t>
            </a:r>
          </a:p>
          <a:p>
            <a:r>
              <a:rPr lang="en-US" dirty="0"/>
              <a:t>• Just that the staff was very personable, interactive, friendly and understanding. </a:t>
            </a:r>
          </a:p>
          <a:p>
            <a:endParaRPr lang="en-US" dirty="0"/>
          </a:p>
        </p:txBody>
      </p:sp>
      <p:sp>
        <p:nvSpPr>
          <p:cNvPr id="5" name="Footer Placeholder 4">
            <a:extLst>
              <a:ext uri="{FF2B5EF4-FFF2-40B4-BE49-F238E27FC236}">
                <a16:creationId xmlns:a16="http://schemas.microsoft.com/office/drawing/2014/main" id="{63D9A8CE-D3C1-BE36-7416-4632342302B3}"/>
              </a:ext>
            </a:extLst>
          </p:cNvPr>
          <p:cNvSpPr>
            <a:spLocks noGrp="1"/>
          </p:cNvSpPr>
          <p:nvPr>
            <p:ph type="ftr" sz="quarter" idx="11"/>
          </p:nvPr>
        </p:nvSpPr>
        <p:spPr/>
        <p:txBody>
          <a:bodyPr/>
          <a:lstStyle/>
          <a:p>
            <a:r>
              <a:rPr lang="en-US"/>
              <a:t>Fostering recovery, building independence, and changing destinies</a:t>
            </a:r>
          </a:p>
        </p:txBody>
      </p:sp>
    </p:spTree>
    <p:extLst>
      <p:ext uri="{BB962C8B-B14F-4D97-AF65-F5344CB8AC3E}">
        <p14:creationId xmlns:p14="http://schemas.microsoft.com/office/powerpoint/2010/main" val="307750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AFE7-6CDB-0C49-53C2-B1F4D5986C76}"/>
              </a:ext>
            </a:extLst>
          </p:cNvPr>
          <p:cNvSpPr>
            <a:spLocks noGrp="1"/>
          </p:cNvSpPr>
          <p:nvPr>
            <p:ph type="ctrTitle"/>
          </p:nvPr>
        </p:nvSpPr>
        <p:spPr>
          <a:xfrm>
            <a:off x="146936" y="2161763"/>
            <a:ext cx="9144000" cy="2387600"/>
          </a:xfrm>
        </p:spPr>
        <p:txBody>
          <a:bodyPr>
            <a:normAutofit/>
          </a:bodyPr>
          <a:lstStyle/>
          <a:p>
            <a:r>
              <a:rPr lang="en-US" sz="5400" dirty="0"/>
              <a:t>How do you access MRSS?</a:t>
            </a:r>
          </a:p>
        </p:txBody>
      </p:sp>
      <p:sp>
        <p:nvSpPr>
          <p:cNvPr id="3" name="Subtitle 2">
            <a:extLst>
              <a:ext uri="{FF2B5EF4-FFF2-40B4-BE49-F238E27FC236}">
                <a16:creationId xmlns:a16="http://schemas.microsoft.com/office/drawing/2014/main" id="{DA5448BE-731F-7183-25DD-A049439F83CC}"/>
              </a:ext>
            </a:extLst>
          </p:cNvPr>
          <p:cNvSpPr>
            <a:spLocks noGrp="1"/>
          </p:cNvSpPr>
          <p:nvPr>
            <p:ph type="subTitle" idx="1"/>
          </p:nvPr>
        </p:nvSpPr>
        <p:spPr>
          <a:xfrm>
            <a:off x="1524000" y="4549363"/>
            <a:ext cx="7766936" cy="1096899"/>
          </a:xfrm>
        </p:spPr>
        <p:txBody>
          <a:bodyPr>
            <a:normAutofit fontScale="55000" lnSpcReduction="20000"/>
          </a:bodyPr>
          <a:lstStyle/>
          <a:p>
            <a:pPr algn="ctr"/>
            <a:r>
              <a:rPr lang="en-US" sz="6600" dirty="0"/>
              <a:t>Dial</a:t>
            </a:r>
          </a:p>
          <a:p>
            <a:pPr algn="ctr"/>
            <a:r>
              <a:rPr lang="en-US" sz="6600" dirty="0"/>
              <a:t>330-564-4520 or 988</a:t>
            </a:r>
          </a:p>
          <a:p>
            <a:endParaRPr lang="en-US" dirty="0"/>
          </a:p>
        </p:txBody>
      </p:sp>
      <p:pic>
        <p:nvPicPr>
          <p:cNvPr id="4" name="Picture 3" descr="A blue and green text on a black background&#10;&#10;Description automatically generated">
            <a:extLst>
              <a:ext uri="{FF2B5EF4-FFF2-40B4-BE49-F238E27FC236}">
                <a16:creationId xmlns:a16="http://schemas.microsoft.com/office/drawing/2014/main" id="{363AD231-4519-69FA-FCB7-78830450C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5646262"/>
            <a:ext cx="3476625" cy="1087024"/>
          </a:xfrm>
          <a:prstGeom prst="rect">
            <a:avLst/>
          </a:prstGeom>
        </p:spPr>
      </p:pic>
      <p:pic>
        <p:nvPicPr>
          <p:cNvPr id="8" name="Picture 7" descr="A logo with a pin on it&#10;&#10;Description automatically generated">
            <a:extLst>
              <a:ext uri="{FF2B5EF4-FFF2-40B4-BE49-F238E27FC236}">
                <a16:creationId xmlns:a16="http://schemas.microsoft.com/office/drawing/2014/main" id="{E8334F8D-2C4B-AC8C-A509-014F6F124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961" y="-387638"/>
            <a:ext cx="5343525" cy="5343525"/>
          </a:xfrm>
          <a:prstGeom prst="rect">
            <a:avLst/>
          </a:prstGeom>
        </p:spPr>
      </p:pic>
      <p:sp>
        <p:nvSpPr>
          <p:cNvPr id="6" name="Footer Placeholder 3">
            <a:extLst>
              <a:ext uri="{FF2B5EF4-FFF2-40B4-BE49-F238E27FC236}">
                <a16:creationId xmlns:a16="http://schemas.microsoft.com/office/drawing/2014/main" id="{67E8A5D6-074D-CF4B-C352-5C6051CF8B11}"/>
              </a:ext>
            </a:extLst>
          </p:cNvPr>
          <p:cNvSpPr>
            <a:spLocks noGrp="1"/>
          </p:cNvSpPr>
          <p:nvPr>
            <p:ph type="ftr" sz="quarter" idx="11"/>
          </p:nvPr>
        </p:nvSpPr>
        <p:spPr>
          <a:xfrm>
            <a:off x="5701618" y="6306315"/>
            <a:ext cx="6297612" cy="365125"/>
          </a:xfrm>
        </p:spPr>
        <p:txBody>
          <a:bodyPr/>
          <a:lstStyle/>
          <a:p>
            <a:r>
              <a:rPr lang="en-US" sz="1600" dirty="0">
                <a:solidFill>
                  <a:srgbClr val="2C59AB"/>
                </a:solidFill>
              </a:rPr>
              <a:t>Fostering recovery, building independence, and changing destinies</a:t>
            </a:r>
          </a:p>
        </p:txBody>
      </p:sp>
    </p:spTree>
    <p:extLst>
      <p:ext uri="{BB962C8B-B14F-4D97-AF65-F5344CB8AC3E}">
        <p14:creationId xmlns:p14="http://schemas.microsoft.com/office/powerpoint/2010/main" val="405502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9" name="Straight Connector 4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Isosceles Triangle 5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Isosceles Triangle 5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9" name="Rectangle 5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green text on a black background&#10;&#10;Description automatically generated">
            <a:extLst>
              <a:ext uri="{FF2B5EF4-FFF2-40B4-BE49-F238E27FC236}">
                <a16:creationId xmlns:a16="http://schemas.microsoft.com/office/drawing/2014/main" id="{BA3DEADB-0A4C-9329-DD14-1D3DBBFE9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309" y="1873037"/>
            <a:ext cx="9941259" cy="3108300"/>
          </a:xfrm>
          <a:prstGeom prst="rect">
            <a:avLst/>
          </a:prstGeom>
        </p:spPr>
      </p:pic>
      <p:sp>
        <p:nvSpPr>
          <p:cNvPr id="2" name="Title 1">
            <a:extLst>
              <a:ext uri="{FF2B5EF4-FFF2-40B4-BE49-F238E27FC236}">
                <a16:creationId xmlns:a16="http://schemas.microsoft.com/office/drawing/2014/main" id="{590CACF4-9C97-BEE9-FBB0-7A8ED95A42B2}"/>
              </a:ext>
            </a:extLst>
          </p:cNvPr>
          <p:cNvSpPr>
            <a:spLocks noGrp="1"/>
          </p:cNvSpPr>
          <p:nvPr>
            <p:ph type="title" idx="4294967295"/>
          </p:nvPr>
        </p:nvSpPr>
        <p:spPr>
          <a:xfrm>
            <a:off x="2835766" y="4390240"/>
            <a:ext cx="4512989" cy="2227730"/>
          </a:xfrm>
        </p:spPr>
        <p:txBody>
          <a:bodyPr vert="horz" lIns="91440" tIns="45720" rIns="91440" bIns="45720" rtlCol="0" anchor="ctr">
            <a:normAutofit/>
          </a:bodyPr>
          <a:lstStyle/>
          <a:p>
            <a:r>
              <a:rPr lang="en-US" dirty="0">
                <a:solidFill>
                  <a:schemeClr val="accent2">
                    <a:lumMod val="60000"/>
                    <a:lumOff val="40000"/>
                  </a:schemeClr>
                </a:solidFill>
              </a:rPr>
              <a:t>       </a:t>
            </a:r>
            <a:r>
              <a:rPr lang="en-US" dirty="0"/>
              <a:t>THANK YOU!!</a:t>
            </a:r>
          </a:p>
        </p:txBody>
      </p:sp>
      <p:sp>
        <p:nvSpPr>
          <p:cNvPr id="3" name="Content Placeholder 2">
            <a:extLst>
              <a:ext uri="{FF2B5EF4-FFF2-40B4-BE49-F238E27FC236}">
                <a16:creationId xmlns:a16="http://schemas.microsoft.com/office/drawing/2014/main" id="{2F4A2916-C41C-977B-31ED-E6A4B70EE60B}"/>
              </a:ext>
            </a:extLst>
          </p:cNvPr>
          <p:cNvSpPr>
            <a:spLocks noGrp="1"/>
          </p:cNvSpPr>
          <p:nvPr>
            <p:ph idx="4294967295"/>
          </p:nvPr>
        </p:nvSpPr>
        <p:spPr>
          <a:xfrm>
            <a:off x="3363678" y="482074"/>
            <a:ext cx="4512988" cy="3317938"/>
          </a:xfrm>
        </p:spPr>
        <p:txBody>
          <a:bodyPr vert="horz" lIns="91440" tIns="45720" rIns="91440" bIns="45720" rtlCol="0" anchor="t">
            <a:normAutofit/>
          </a:bodyPr>
          <a:lstStyle/>
          <a:p>
            <a:pPr marL="0" indent="0"/>
            <a:endParaRPr lang="en-US" dirty="0">
              <a:solidFill>
                <a:srgbClr val="FFFFFF"/>
              </a:solidFill>
            </a:endParaRPr>
          </a:p>
          <a:p>
            <a:pPr marL="0" indent="0"/>
            <a:endParaRPr lang="en-US" dirty="0">
              <a:solidFill>
                <a:srgbClr val="FFFFFF"/>
              </a:solidFill>
            </a:endParaRPr>
          </a:p>
          <a:p>
            <a:pPr marL="0" indent="0"/>
            <a:r>
              <a:rPr lang="en-US" sz="4800" dirty="0">
                <a:solidFill>
                  <a:schemeClr val="tx1"/>
                </a:solidFill>
              </a:rPr>
              <a:t>QUESTIONS?</a:t>
            </a:r>
          </a:p>
        </p:txBody>
      </p:sp>
      <p:sp>
        <p:nvSpPr>
          <p:cNvPr id="4" name="Footer Placeholder 3">
            <a:extLst>
              <a:ext uri="{FF2B5EF4-FFF2-40B4-BE49-F238E27FC236}">
                <a16:creationId xmlns:a16="http://schemas.microsoft.com/office/drawing/2014/main" id="{917B2B7B-B966-636E-4C3C-59AE847D32B5}"/>
              </a:ext>
            </a:extLst>
          </p:cNvPr>
          <p:cNvSpPr txBox="1">
            <a:spLocks/>
          </p:cNvSpPr>
          <p:nvPr/>
        </p:nvSpPr>
        <p:spPr>
          <a:xfrm>
            <a:off x="5701618" y="630631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2C59AB"/>
                </a:solidFill>
              </a:rPr>
              <a:t>Fostering recovery, building independence, and changing destinies</a:t>
            </a:r>
            <a:endParaRPr lang="en-US" sz="1600" dirty="0">
              <a:solidFill>
                <a:srgbClr val="2C59AB"/>
              </a:solidFill>
            </a:endParaRPr>
          </a:p>
        </p:txBody>
      </p:sp>
    </p:spTree>
    <p:extLst>
      <p:ext uri="{BB962C8B-B14F-4D97-AF65-F5344CB8AC3E}">
        <p14:creationId xmlns:p14="http://schemas.microsoft.com/office/powerpoint/2010/main" val="274677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EDBE-8452-891E-430C-04F54BFCC3F2}"/>
              </a:ext>
            </a:extLst>
          </p:cNvPr>
          <p:cNvSpPr>
            <a:spLocks noGrp="1"/>
          </p:cNvSpPr>
          <p:nvPr>
            <p:ph type="title"/>
          </p:nvPr>
        </p:nvSpPr>
        <p:spPr/>
        <p:txBody>
          <a:bodyPr>
            <a:normAutofit/>
          </a:bodyPr>
          <a:lstStyle/>
          <a:p>
            <a:r>
              <a:rPr lang="en-US" sz="3200" dirty="0"/>
              <a:t>What is MRSS?</a:t>
            </a:r>
          </a:p>
        </p:txBody>
      </p:sp>
      <p:graphicFrame>
        <p:nvGraphicFramePr>
          <p:cNvPr id="9" name="Content Placeholder 2">
            <a:extLst>
              <a:ext uri="{FF2B5EF4-FFF2-40B4-BE49-F238E27FC236}">
                <a16:creationId xmlns:a16="http://schemas.microsoft.com/office/drawing/2014/main" id="{0C182333-ECC3-6601-7B4A-622E0A0FC85D}"/>
              </a:ext>
            </a:extLst>
          </p:cNvPr>
          <p:cNvGraphicFramePr>
            <a:graphicFrameLocks noGrp="1"/>
          </p:cNvGraphicFramePr>
          <p:nvPr>
            <p:ph idx="1"/>
            <p:extLst>
              <p:ext uri="{D42A27DB-BD31-4B8C-83A1-F6EECF244321}">
                <p14:modId xmlns:p14="http://schemas.microsoft.com/office/powerpoint/2010/main" val="1910482574"/>
              </p:ext>
            </p:extLst>
          </p:nvPr>
        </p:nvGraphicFramePr>
        <p:xfrm>
          <a:off x="838200" y="1371601"/>
          <a:ext cx="10515600" cy="4125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ue and green text on a black background&#10;&#10;Description automatically generated">
            <a:extLst>
              <a:ext uri="{FF2B5EF4-FFF2-40B4-BE49-F238E27FC236}">
                <a16:creationId xmlns:a16="http://schemas.microsoft.com/office/drawing/2014/main" id="{5FD2533D-7C57-E1C4-8E6A-93A38CE583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75" y="5646262"/>
            <a:ext cx="3476625" cy="1087024"/>
          </a:xfrm>
          <a:prstGeom prst="rect">
            <a:avLst/>
          </a:prstGeom>
        </p:spPr>
      </p:pic>
      <p:sp>
        <p:nvSpPr>
          <p:cNvPr id="7" name="Footer Placeholder 3">
            <a:extLst>
              <a:ext uri="{FF2B5EF4-FFF2-40B4-BE49-F238E27FC236}">
                <a16:creationId xmlns:a16="http://schemas.microsoft.com/office/drawing/2014/main" id="{E4EC0D2A-CA59-9330-B1B6-8182BBA531B0}"/>
              </a:ext>
            </a:extLst>
          </p:cNvPr>
          <p:cNvSpPr>
            <a:spLocks noGrp="1"/>
          </p:cNvSpPr>
          <p:nvPr>
            <p:ph type="ftr" sz="quarter" idx="11"/>
          </p:nvPr>
        </p:nvSpPr>
        <p:spPr>
          <a:xfrm>
            <a:off x="5701618" y="6306315"/>
            <a:ext cx="6297612" cy="365125"/>
          </a:xfrm>
        </p:spPr>
        <p:txBody>
          <a:bodyPr/>
          <a:lstStyle/>
          <a:p>
            <a:r>
              <a:rPr lang="en-US" sz="1600" dirty="0">
                <a:solidFill>
                  <a:srgbClr val="2C59AB"/>
                </a:solidFill>
              </a:rPr>
              <a:t>Fostering recovery, building independence, and changing destinies</a:t>
            </a:r>
          </a:p>
        </p:txBody>
      </p:sp>
      <p:sp>
        <p:nvSpPr>
          <p:cNvPr id="3" name="Freeform 2">
            <a:extLst>
              <a:ext uri="{FF2B5EF4-FFF2-40B4-BE49-F238E27FC236}">
                <a16:creationId xmlns:a16="http://schemas.microsoft.com/office/drawing/2014/main" id="{9FE96616-F80E-9D5B-3888-BBB41A5D4C58}"/>
              </a:ext>
            </a:extLst>
          </p:cNvPr>
          <p:cNvSpPr/>
          <p:nvPr/>
        </p:nvSpPr>
        <p:spPr>
          <a:xfrm>
            <a:off x="4283808" y="94420"/>
            <a:ext cx="2480785" cy="2256412"/>
          </a:xfrm>
          <a:custGeom>
            <a:avLst/>
            <a:gdLst/>
            <a:ahLst/>
            <a:cxnLst/>
            <a:rect l="l" t="t" r="r" b="b"/>
            <a:pathLst>
              <a:path w="6790371" h="5805767">
                <a:moveTo>
                  <a:pt x="0" y="0"/>
                </a:moveTo>
                <a:lnTo>
                  <a:pt x="6790371" y="0"/>
                </a:lnTo>
                <a:lnTo>
                  <a:pt x="6790371" y="5805768"/>
                </a:lnTo>
                <a:lnTo>
                  <a:pt x="0" y="58057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25522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DB4F-F247-7039-6B3F-0ED4F9054427}"/>
              </a:ext>
            </a:extLst>
          </p:cNvPr>
          <p:cNvSpPr>
            <a:spLocks noGrp="1"/>
          </p:cNvSpPr>
          <p:nvPr>
            <p:ph type="title"/>
          </p:nvPr>
        </p:nvSpPr>
        <p:spPr/>
        <p:txBody>
          <a:bodyPr/>
          <a:lstStyle/>
          <a:p>
            <a:r>
              <a:rPr lang="en-US" b="1" dirty="0">
                <a:solidFill>
                  <a:srgbClr val="3155A4"/>
                </a:solidFill>
                <a:latin typeface="Montserrat" panose="00000500000000000000" pitchFamily="2" charset="0"/>
              </a:rPr>
              <a:t>How Does MRSS Work?</a:t>
            </a:r>
            <a:br>
              <a:rPr lang="en-US" dirty="0">
                <a:solidFill>
                  <a:srgbClr val="3155A4"/>
                </a:solidFill>
                <a:latin typeface="Montserrat" panose="00000500000000000000" pitchFamily="2" charset="0"/>
              </a:rPr>
            </a:br>
            <a:endParaRPr lang="en-US" dirty="0"/>
          </a:p>
        </p:txBody>
      </p:sp>
      <p:graphicFrame>
        <p:nvGraphicFramePr>
          <p:cNvPr id="8" name="Content Placeholder 2">
            <a:extLst>
              <a:ext uri="{FF2B5EF4-FFF2-40B4-BE49-F238E27FC236}">
                <a16:creationId xmlns:a16="http://schemas.microsoft.com/office/drawing/2014/main" id="{72A45590-690A-658B-1E1E-086B2781C3DC}"/>
              </a:ext>
            </a:extLst>
          </p:cNvPr>
          <p:cNvGraphicFramePr>
            <a:graphicFrameLocks noGrp="1"/>
          </p:cNvGraphicFramePr>
          <p:nvPr>
            <p:ph idx="1"/>
            <p:extLst>
              <p:ext uri="{D42A27DB-BD31-4B8C-83A1-F6EECF244321}">
                <p14:modId xmlns:p14="http://schemas.microsoft.com/office/powerpoint/2010/main" val="3665715117"/>
              </p:ext>
            </p:extLst>
          </p:nvPr>
        </p:nvGraphicFramePr>
        <p:xfrm>
          <a:off x="677333" y="1258530"/>
          <a:ext cx="10108653" cy="4473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ue and green text on a black background&#10;&#10;Description automatically generated">
            <a:extLst>
              <a:ext uri="{FF2B5EF4-FFF2-40B4-BE49-F238E27FC236}">
                <a16:creationId xmlns:a16="http://schemas.microsoft.com/office/drawing/2014/main" id="{8D57D69B-8555-EF23-48D2-8D8205DAD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75" y="5646262"/>
            <a:ext cx="3476625" cy="1087024"/>
          </a:xfrm>
          <a:prstGeom prst="rect">
            <a:avLst/>
          </a:prstGeom>
        </p:spPr>
      </p:pic>
      <p:sp>
        <p:nvSpPr>
          <p:cNvPr id="6" name="Footer Placeholder 3">
            <a:extLst>
              <a:ext uri="{FF2B5EF4-FFF2-40B4-BE49-F238E27FC236}">
                <a16:creationId xmlns:a16="http://schemas.microsoft.com/office/drawing/2014/main" id="{BC4ABE9C-6994-8BA0-34AC-17DE74A9AE0E}"/>
              </a:ext>
            </a:extLst>
          </p:cNvPr>
          <p:cNvSpPr>
            <a:spLocks noGrp="1"/>
          </p:cNvSpPr>
          <p:nvPr>
            <p:ph type="ftr" sz="quarter" idx="11"/>
          </p:nvPr>
        </p:nvSpPr>
        <p:spPr>
          <a:xfrm>
            <a:off x="5701618" y="6306315"/>
            <a:ext cx="6297612" cy="365125"/>
          </a:xfrm>
        </p:spPr>
        <p:txBody>
          <a:bodyPr/>
          <a:lstStyle/>
          <a:p>
            <a:r>
              <a:rPr lang="en-US" sz="1600" dirty="0">
                <a:solidFill>
                  <a:srgbClr val="2C59AB"/>
                </a:solidFill>
              </a:rPr>
              <a:t>Fostering recovery, building independence, and changing destinies</a:t>
            </a:r>
          </a:p>
        </p:txBody>
      </p:sp>
    </p:spTree>
    <p:extLst>
      <p:ext uri="{BB962C8B-B14F-4D97-AF65-F5344CB8AC3E}">
        <p14:creationId xmlns:p14="http://schemas.microsoft.com/office/powerpoint/2010/main" val="87185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EC6F-3595-3212-3E63-9B24C10EBC45}"/>
              </a:ext>
            </a:extLst>
          </p:cNvPr>
          <p:cNvSpPr>
            <a:spLocks noGrp="1"/>
          </p:cNvSpPr>
          <p:nvPr>
            <p:ph type="title"/>
          </p:nvPr>
        </p:nvSpPr>
        <p:spPr>
          <a:xfrm>
            <a:off x="990600" y="609600"/>
            <a:ext cx="8596668" cy="1320800"/>
          </a:xfrm>
        </p:spPr>
        <p:txBody>
          <a:bodyPr/>
          <a:lstStyle/>
          <a:p>
            <a:r>
              <a:rPr lang="en-US" dirty="0"/>
              <a:t>What is the Goal of the MRSS Team?</a:t>
            </a:r>
          </a:p>
        </p:txBody>
      </p:sp>
      <p:sp>
        <p:nvSpPr>
          <p:cNvPr id="3" name="Content Placeholder 2">
            <a:extLst>
              <a:ext uri="{FF2B5EF4-FFF2-40B4-BE49-F238E27FC236}">
                <a16:creationId xmlns:a16="http://schemas.microsoft.com/office/drawing/2014/main" id="{117D833E-9F1D-543E-AD55-0087289AA23D}"/>
              </a:ext>
            </a:extLst>
          </p:cNvPr>
          <p:cNvSpPr>
            <a:spLocks noGrp="1"/>
          </p:cNvSpPr>
          <p:nvPr>
            <p:ph idx="1"/>
          </p:nvPr>
        </p:nvSpPr>
        <p:spPr>
          <a:xfrm>
            <a:off x="990600" y="1685925"/>
            <a:ext cx="8677275" cy="4438650"/>
          </a:xfrm>
        </p:spPr>
        <p:txBody>
          <a:bodyPr>
            <a:normAutofit/>
          </a:bodyPr>
          <a:lstStyle/>
          <a:p>
            <a:pPr marL="0" indent="0">
              <a:buNone/>
            </a:pPr>
            <a:endParaRPr lang="en-US" sz="2000" b="1" dirty="0"/>
          </a:p>
          <a:p>
            <a:pPr marL="0" indent="0">
              <a:buNone/>
            </a:pPr>
            <a:endParaRPr lang="en-US" dirty="0"/>
          </a:p>
          <a:p>
            <a:endParaRPr lang="en-US" dirty="0"/>
          </a:p>
        </p:txBody>
      </p:sp>
      <p:pic>
        <p:nvPicPr>
          <p:cNvPr id="4" name="Picture 3" descr="A blue and green text on a black background&#10;&#10;Description automatically generated">
            <a:extLst>
              <a:ext uri="{FF2B5EF4-FFF2-40B4-BE49-F238E27FC236}">
                <a16:creationId xmlns:a16="http://schemas.microsoft.com/office/drawing/2014/main" id="{91B0952B-BA9F-F144-EC79-3B5EA2301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5646262"/>
            <a:ext cx="3476625" cy="1087024"/>
          </a:xfrm>
          <a:prstGeom prst="rect">
            <a:avLst/>
          </a:prstGeom>
        </p:spPr>
      </p:pic>
      <p:sp>
        <p:nvSpPr>
          <p:cNvPr id="6" name="TextBox 5">
            <a:extLst>
              <a:ext uri="{FF2B5EF4-FFF2-40B4-BE49-F238E27FC236}">
                <a16:creationId xmlns:a16="http://schemas.microsoft.com/office/drawing/2014/main" id="{1D367B92-5235-D009-56D4-C9A3F2EB1F70}"/>
              </a:ext>
            </a:extLst>
          </p:cNvPr>
          <p:cNvSpPr txBox="1"/>
          <p:nvPr/>
        </p:nvSpPr>
        <p:spPr>
          <a:xfrm>
            <a:off x="1159911" y="1384004"/>
            <a:ext cx="7968996" cy="5570756"/>
          </a:xfrm>
          <a:prstGeom prst="rect">
            <a:avLst/>
          </a:prstGeom>
          <a:noFill/>
        </p:spPr>
        <p:txBody>
          <a:bodyPr wrap="square" lIns="91440" tIns="45720" rIns="91440" bIns="45720" anchor="t">
            <a:spAutoFit/>
          </a:bodyPr>
          <a:lstStyle/>
          <a:p>
            <a:pPr algn="l" fontAlgn="base"/>
            <a:r>
              <a:rPr lang="en-US" sz="2400" b="1" i="0" dirty="0">
                <a:solidFill>
                  <a:srgbClr val="65665C"/>
                </a:solidFill>
                <a:effectLst/>
                <a:latin typeface="Montserrat" panose="00000500000000000000" pitchFamily="2" charset="0"/>
              </a:rPr>
              <a:t>The goals of a Mobile Response Team visit are to:</a:t>
            </a:r>
            <a:endParaRPr lang="en-US" sz="2400" dirty="0">
              <a:solidFill>
                <a:srgbClr val="65665C"/>
              </a:solidFill>
              <a:latin typeface="Montserrat"/>
            </a:endParaRPr>
          </a:p>
          <a:p>
            <a:pPr algn="l">
              <a:buFont typeface="Arial" panose="020B0604020202020204" pitchFamily="34" charset="0"/>
              <a:buChar char="•"/>
            </a:pPr>
            <a:r>
              <a:rPr lang="en-US" sz="1600" b="0" i="0" dirty="0">
                <a:solidFill>
                  <a:srgbClr val="65665C"/>
                </a:solidFill>
                <a:effectLst/>
                <a:latin typeface="Montserrat"/>
              </a:rPr>
              <a:t>Establish individual and family safety</a:t>
            </a:r>
          </a:p>
          <a:p>
            <a:pPr algn="l"/>
            <a:endParaRPr lang="en-US" sz="1600" b="0" i="0" dirty="0">
              <a:solidFill>
                <a:srgbClr val="65665C"/>
              </a:solidFill>
              <a:effectLst/>
              <a:latin typeface="Montserrat"/>
            </a:endParaRPr>
          </a:p>
          <a:p>
            <a:pPr algn="l">
              <a:buFont typeface="Arial" panose="020B0604020202020204" pitchFamily="34" charset="0"/>
              <a:buChar char="•"/>
            </a:pPr>
            <a:r>
              <a:rPr lang="en-US" sz="1600" dirty="0">
                <a:solidFill>
                  <a:srgbClr val="65665C"/>
                </a:solidFill>
                <a:latin typeface="Montserrat"/>
              </a:rPr>
              <a:t>Maintain the youth in the least restrictive setting</a:t>
            </a:r>
          </a:p>
          <a:p>
            <a:pPr algn="l"/>
            <a:endParaRPr lang="en-US" sz="1600" dirty="0">
              <a:solidFill>
                <a:srgbClr val="65665C"/>
              </a:solidFill>
              <a:latin typeface="Montserrat"/>
            </a:endParaRPr>
          </a:p>
          <a:p>
            <a:pPr algn="l">
              <a:buFont typeface="Arial" panose="020B0604020202020204" pitchFamily="34" charset="0"/>
              <a:buChar char="•"/>
            </a:pPr>
            <a:r>
              <a:rPr lang="en-US" sz="1600" dirty="0">
                <a:solidFill>
                  <a:srgbClr val="65665C"/>
                </a:solidFill>
                <a:latin typeface="Montserrat"/>
              </a:rPr>
              <a:t>Divert children from unnecessary hospital emergency rooms and  inpatient hospitalization</a:t>
            </a:r>
          </a:p>
          <a:p>
            <a:pPr algn="l"/>
            <a:endParaRPr lang="en-US" sz="1600" dirty="0">
              <a:solidFill>
                <a:srgbClr val="65665C"/>
              </a:solidFill>
              <a:latin typeface="Montserrat"/>
            </a:endParaRPr>
          </a:p>
          <a:p>
            <a:pPr algn="l">
              <a:buFont typeface="Arial" panose="020B0604020202020204" pitchFamily="34" charset="0"/>
              <a:buChar char="•"/>
            </a:pPr>
            <a:r>
              <a:rPr lang="en-US" sz="1600" b="0" i="0" dirty="0">
                <a:solidFill>
                  <a:srgbClr val="65665C"/>
                </a:solidFill>
                <a:effectLst/>
                <a:latin typeface="Montserrat"/>
              </a:rPr>
              <a:t>Decrease use of arrests in school or in the community</a:t>
            </a:r>
          </a:p>
          <a:p>
            <a:pPr algn="l"/>
            <a:endParaRPr lang="en-US" sz="1600" b="0" i="0" dirty="0">
              <a:solidFill>
                <a:srgbClr val="65665C"/>
              </a:solidFill>
              <a:effectLst/>
              <a:latin typeface="Montserrat"/>
            </a:endParaRPr>
          </a:p>
          <a:p>
            <a:pPr algn="l">
              <a:buFont typeface="Arial" panose="020B0604020202020204" pitchFamily="34" charset="0"/>
              <a:buChar char="•"/>
            </a:pPr>
            <a:r>
              <a:rPr lang="en-US" sz="1600" b="0" i="0" dirty="0">
                <a:solidFill>
                  <a:srgbClr val="65665C"/>
                </a:solidFill>
                <a:effectLst/>
                <a:latin typeface="Montserrat"/>
              </a:rPr>
              <a:t>Assist youth and families in learning new skills and building supports to reduce the frequency and intensity of future crises</a:t>
            </a:r>
          </a:p>
          <a:p>
            <a:pPr algn="l">
              <a:buFont typeface="Arial" panose="020B0604020202020204" pitchFamily="34" charset="0"/>
              <a:buChar char="•"/>
            </a:pPr>
            <a:endParaRPr lang="en-US" sz="1600" dirty="0">
              <a:solidFill>
                <a:srgbClr val="65665C"/>
              </a:solidFill>
              <a:latin typeface="Montserrat"/>
            </a:endParaRPr>
          </a:p>
          <a:p>
            <a:pPr algn="l">
              <a:buFont typeface="Arial" panose="020B0604020202020204" pitchFamily="34" charset="0"/>
              <a:buChar char="•"/>
            </a:pPr>
            <a:r>
              <a:rPr lang="en-US" sz="1600" b="0" i="0" dirty="0">
                <a:solidFill>
                  <a:srgbClr val="65665C"/>
                </a:solidFill>
                <a:effectLst/>
                <a:latin typeface="Montserrat"/>
              </a:rPr>
              <a:t>Stabilize family needs through linkage and connection with ongoing services and supportive needs</a:t>
            </a:r>
          </a:p>
          <a:p>
            <a:pPr algn="l">
              <a:buFont typeface="Arial" panose="020B0604020202020204" pitchFamily="34" charset="0"/>
              <a:buChar char="•"/>
            </a:pPr>
            <a:endParaRPr lang="en-US" sz="2400" b="0" i="0" dirty="0">
              <a:solidFill>
                <a:srgbClr val="65665C"/>
              </a:solidFill>
              <a:effectLst/>
              <a:latin typeface="Montserrat"/>
            </a:endParaRPr>
          </a:p>
          <a:p>
            <a:pPr algn="l">
              <a:buFont typeface="Arial" panose="020B0604020202020204" pitchFamily="34" charset="0"/>
              <a:buChar char="•"/>
            </a:pPr>
            <a:endParaRPr lang="en-US" sz="2400" b="0" i="0" dirty="0">
              <a:solidFill>
                <a:srgbClr val="65665C"/>
              </a:solidFill>
              <a:effectLst/>
              <a:latin typeface="Montserrat"/>
            </a:endParaRPr>
          </a:p>
          <a:p>
            <a:pPr algn="l" fontAlgn="base"/>
            <a:endParaRPr lang="en-US" sz="1800" b="0" i="0" dirty="0">
              <a:solidFill>
                <a:srgbClr val="65665C"/>
              </a:solidFill>
              <a:effectLst/>
              <a:latin typeface="Montserrat" panose="00000500000000000000" pitchFamily="2" charset="0"/>
            </a:endParaRPr>
          </a:p>
          <a:p>
            <a:pPr algn="l" fontAlgn="base"/>
            <a:endParaRPr lang="en-US" sz="1800" b="0" i="0" dirty="0">
              <a:solidFill>
                <a:srgbClr val="65665C"/>
              </a:solidFill>
              <a:effectLst/>
              <a:latin typeface="Montserrat" panose="00000500000000000000" pitchFamily="2" charset="0"/>
            </a:endParaRPr>
          </a:p>
        </p:txBody>
      </p:sp>
      <p:sp>
        <p:nvSpPr>
          <p:cNvPr id="7" name="Footer Placeholder 3">
            <a:extLst>
              <a:ext uri="{FF2B5EF4-FFF2-40B4-BE49-F238E27FC236}">
                <a16:creationId xmlns:a16="http://schemas.microsoft.com/office/drawing/2014/main" id="{948F989E-6908-46D9-55D6-05B21DDE0FC1}"/>
              </a:ext>
            </a:extLst>
          </p:cNvPr>
          <p:cNvSpPr>
            <a:spLocks noGrp="1"/>
          </p:cNvSpPr>
          <p:nvPr>
            <p:ph type="ftr" sz="quarter" idx="11"/>
          </p:nvPr>
        </p:nvSpPr>
        <p:spPr>
          <a:xfrm>
            <a:off x="5701618" y="6306315"/>
            <a:ext cx="6297612" cy="365125"/>
          </a:xfrm>
        </p:spPr>
        <p:txBody>
          <a:bodyPr/>
          <a:lstStyle/>
          <a:p>
            <a:r>
              <a:rPr lang="en-US" sz="1600" dirty="0">
                <a:solidFill>
                  <a:srgbClr val="2C59AB"/>
                </a:solidFill>
              </a:rPr>
              <a:t>Fostering recovery, building independence, and changing destinies</a:t>
            </a:r>
          </a:p>
        </p:txBody>
      </p:sp>
    </p:spTree>
    <p:extLst>
      <p:ext uri="{BB962C8B-B14F-4D97-AF65-F5344CB8AC3E}">
        <p14:creationId xmlns:p14="http://schemas.microsoft.com/office/powerpoint/2010/main" val="407962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C096-E0C2-2149-126C-1BD5F024CECF}"/>
              </a:ext>
            </a:extLst>
          </p:cNvPr>
          <p:cNvSpPr>
            <a:spLocks noGrp="1"/>
          </p:cNvSpPr>
          <p:nvPr>
            <p:ph type="title"/>
          </p:nvPr>
        </p:nvSpPr>
        <p:spPr>
          <a:xfrm>
            <a:off x="677334" y="609600"/>
            <a:ext cx="8596668" cy="1320800"/>
          </a:xfrm>
        </p:spPr>
        <p:txBody>
          <a:bodyPr>
            <a:normAutofit/>
          </a:bodyPr>
          <a:lstStyle/>
          <a:p>
            <a:r>
              <a:rPr lang="en-US" sz="4400" dirty="0"/>
              <a:t>What are the 3 stages of MRSS?</a:t>
            </a:r>
          </a:p>
        </p:txBody>
      </p:sp>
      <p:pic>
        <p:nvPicPr>
          <p:cNvPr id="7" name="Picture 6" descr="A group of people sitting in chairs&#10;&#10;AI-generated content may be incorrect.">
            <a:extLst>
              <a:ext uri="{FF2B5EF4-FFF2-40B4-BE49-F238E27FC236}">
                <a16:creationId xmlns:a16="http://schemas.microsoft.com/office/drawing/2014/main" id="{C1D0313E-F8DF-068C-F2A7-731595BF1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58" y="2159663"/>
            <a:ext cx="3653098" cy="1826549"/>
          </a:xfrm>
          <a:prstGeom prst="rect">
            <a:avLst/>
          </a:prstGeom>
        </p:spPr>
      </p:pic>
      <p:sp>
        <p:nvSpPr>
          <p:cNvPr id="3" name="Content Placeholder 2">
            <a:extLst>
              <a:ext uri="{FF2B5EF4-FFF2-40B4-BE49-F238E27FC236}">
                <a16:creationId xmlns:a16="http://schemas.microsoft.com/office/drawing/2014/main" id="{DFA838E9-A309-BC71-3EE2-C44B378652CA}"/>
              </a:ext>
            </a:extLst>
          </p:cNvPr>
          <p:cNvSpPr>
            <a:spLocks noGrp="1"/>
          </p:cNvSpPr>
          <p:nvPr>
            <p:ph idx="1"/>
          </p:nvPr>
        </p:nvSpPr>
        <p:spPr>
          <a:xfrm>
            <a:off x="4863282" y="2160589"/>
            <a:ext cx="6022431" cy="3880773"/>
          </a:xfrm>
        </p:spPr>
        <p:txBody>
          <a:bodyPr>
            <a:normAutofit fontScale="92500" lnSpcReduction="10000"/>
          </a:bodyPr>
          <a:lstStyle/>
          <a:p>
            <a:pPr>
              <a:lnSpc>
                <a:spcPct val="90000"/>
              </a:lnSpc>
            </a:pPr>
            <a:r>
              <a:rPr lang="en-US" sz="1600" dirty="0"/>
              <a:t>The services can be provided up to 6 weeks (42 days).  The program consists of three stages: </a:t>
            </a:r>
          </a:p>
          <a:p>
            <a:pPr lvl="1">
              <a:lnSpc>
                <a:spcPct val="90000"/>
              </a:lnSpc>
            </a:pPr>
            <a:r>
              <a:rPr lang="en-US" dirty="0"/>
              <a:t>Screening and Triage- Information will be gathered about the crisis and the MRSS team will be deployed to a mutually agreed upon location or, if needed, arranging for other emergency services.</a:t>
            </a:r>
          </a:p>
          <a:p>
            <a:pPr lvl="1">
              <a:lnSpc>
                <a:spcPct val="90000"/>
              </a:lnSpc>
            </a:pPr>
            <a:r>
              <a:rPr lang="en-US" dirty="0"/>
              <a:t>Mobile- Response-The first meeting will occur within an hour or within 48 hours of receiving the call. Focus will be on de-escalation and safety planning. CANS assessment is completed within 72 hours. Additional needs assessments and supports for the mobile response will occur for 72 hours after receiving the referral.</a:t>
            </a:r>
          </a:p>
          <a:p>
            <a:pPr lvl="1">
              <a:lnSpc>
                <a:spcPct val="90000"/>
              </a:lnSpc>
            </a:pPr>
            <a:r>
              <a:rPr lang="en-US" dirty="0">
                <a:solidFill>
                  <a:schemeClr val="tx1"/>
                </a:solidFill>
              </a:rPr>
              <a:t>Stabilization-Children and families will stay connected with the MRSS team for up to 42 days to develop coping skills, work on effective communication within the family and restore structure and calm to the home. The stabilization period will end after a warm hand off to ongoing services is completed.</a:t>
            </a:r>
          </a:p>
          <a:p>
            <a:pPr lvl="1">
              <a:lnSpc>
                <a:spcPct val="90000"/>
              </a:lnSpc>
            </a:pPr>
            <a:endParaRPr lang="en-US" dirty="0"/>
          </a:p>
          <a:p>
            <a:pPr marL="457200" lvl="1" indent="0">
              <a:lnSpc>
                <a:spcPct val="90000"/>
              </a:lnSpc>
              <a:buNone/>
            </a:pPr>
            <a:endParaRPr lang="en-US" dirty="0"/>
          </a:p>
          <a:p>
            <a:pPr>
              <a:lnSpc>
                <a:spcPct val="90000"/>
              </a:lnSpc>
            </a:pPr>
            <a:endParaRPr lang="en-US" sz="1400" dirty="0"/>
          </a:p>
        </p:txBody>
      </p:sp>
      <p:pic>
        <p:nvPicPr>
          <p:cNvPr id="5" name="Picture 4" descr="A blue and green text on a black background&#10;&#10;Description automatically generated">
            <a:extLst>
              <a:ext uri="{FF2B5EF4-FFF2-40B4-BE49-F238E27FC236}">
                <a16:creationId xmlns:a16="http://schemas.microsoft.com/office/drawing/2014/main" id="{753F4DBF-F3D2-983B-2EBC-5C8B1E3B8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4511422"/>
            <a:ext cx="3944549" cy="1233328"/>
          </a:xfrm>
          <a:prstGeom prst="rect">
            <a:avLst/>
          </a:prstGeom>
        </p:spPr>
      </p:pic>
      <p:sp>
        <p:nvSpPr>
          <p:cNvPr id="4" name="Footer Placeholder 3">
            <a:extLst>
              <a:ext uri="{FF2B5EF4-FFF2-40B4-BE49-F238E27FC236}">
                <a16:creationId xmlns:a16="http://schemas.microsoft.com/office/drawing/2014/main" id="{2B586B3E-CDCE-3ABD-BCB0-8DAB886A77FB}"/>
              </a:ext>
            </a:extLst>
          </p:cNvPr>
          <p:cNvSpPr txBox="1">
            <a:spLocks/>
          </p:cNvSpPr>
          <p:nvPr/>
        </p:nvSpPr>
        <p:spPr>
          <a:xfrm>
            <a:off x="5701618" y="630631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2C59AB"/>
                </a:solidFill>
              </a:rPr>
              <a:t>Fostering recovery, building independence, and changing destinies</a:t>
            </a:r>
            <a:endParaRPr lang="en-US" sz="1600" dirty="0">
              <a:solidFill>
                <a:srgbClr val="2C59AB"/>
              </a:solidFill>
            </a:endParaRPr>
          </a:p>
        </p:txBody>
      </p:sp>
    </p:spTree>
    <p:extLst>
      <p:ext uri="{BB962C8B-B14F-4D97-AF65-F5344CB8AC3E}">
        <p14:creationId xmlns:p14="http://schemas.microsoft.com/office/powerpoint/2010/main" val="85286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EC6F-3595-3212-3E63-9B24C10EBC45}"/>
              </a:ext>
            </a:extLst>
          </p:cNvPr>
          <p:cNvSpPr>
            <a:spLocks noGrp="1"/>
          </p:cNvSpPr>
          <p:nvPr>
            <p:ph type="title"/>
          </p:nvPr>
        </p:nvSpPr>
        <p:spPr>
          <a:xfrm>
            <a:off x="990600" y="609600"/>
            <a:ext cx="8596668" cy="989900"/>
          </a:xfrm>
        </p:spPr>
        <p:txBody>
          <a:bodyPr>
            <a:normAutofit fontScale="90000"/>
          </a:bodyPr>
          <a:lstStyle/>
          <a:p>
            <a:r>
              <a:rPr lang="en-US" b="1" dirty="0">
                <a:solidFill>
                  <a:srgbClr val="3155A4"/>
                </a:solidFill>
                <a:latin typeface="Montserrat" panose="00000500000000000000" pitchFamily="2" charset="0"/>
              </a:rPr>
              <a:t>Who Is on the Mobile Response Team?</a:t>
            </a:r>
            <a:br>
              <a:rPr lang="en-US" dirty="0">
                <a:solidFill>
                  <a:srgbClr val="3155A4"/>
                </a:solidFill>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117D833E-9F1D-543E-AD55-0087289AA23D}"/>
              </a:ext>
            </a:extLst>
          </p:cNvPr>
          <p:cNvSpPr>
            <a:spLocks noGrp="1"/>
          </p:cNvSpPr>
          <p:nvPr>
            <p:ph idx="1"/>
          </p:nvPr>
        </p:nvSpPr>
        <p:spPr>
          <a:xfrm>
            <a:off x="990600" y="1676401"/>
            <a:ext cx="9039225" cy="4448174"/>
          </a:xfrm>
        </p:spPr>
        <p:txBody>
          <a:bodyPr>
            <a:normAutofit/>
          </a:bodyPr>
          <a:lstStyle/>
          <a:p>
            <a:pPr algn="l" fontAlgn="base"/>
            <a:r>
              <a:rPr lang="en-US" sz="2400" b="0" i="0" dirty="0">
                <a:solidFill>
                  <a:srgbClr val="65665C"/>
                </a:solidFill>
                <a:effectLst/>
                <a:latin typeface="Montserrat" panose="00000500000000000000" pitchFamily="2" charset="0"/>
              </a:rPr>
              <a:t>MRSS Teams are made up of </a:t>
            </a:r>
            <a:r>
              <a:rPr lang="en-US" sz="2400" b="1" i="0" dirty="0">
                <a:solidFill>
                  <a:srgbClr val="65665C"/>
                </a:solidFill>
                <a:effectLst/>
                <a:latin typeface="Montserrat" panose="00000500000000000000" pitchFamily="2" charset="0"/>
              </a:rPr>
              <a:t>professionals who have expertise in treating the behavioral health needs of youth and young adults.</a:t>
            </a:r>
            <a:r>
              <a:rPr lang="en-US" sz="2400" b="0" i="0" dirty="0">
                <a:solidFill>
                  <a:srgbClr val="65665C"/>
                </a:solidFill>
                <a:effectLst/>
                <a:latin typeface="Montserrat" panose="00000500000000000000" pitchFamily="2" charset="0"/>
              </a:rPr>
              <a:t> Team members may include:</a:t>
            </a:r>
          </a:p>
          <a:p>
            <a:pPr algn="l" fontAlgn="base">
              <a:buFont typeface="Arial" panose="020B0604020202020204" pitchFamily="34" charset="0"/>
              <a:buChar char="•"/>
            </a:pPr>
            <a:r>
              <a:rPr lang="en-US" sz="2400" b="0" i="0" dirty="0">
                <a:solidFill>
                  <a:srgbClr val="65665C"/>
                </a:solidFill>
                <a:effectLst/>
                <a:latin typeface="Montserrat" panose="00000500000000000000" pitchFamily="2" charset="0"/>
              </a:rPr>
              <a:t>Licensed Clinicians</a:t>
            </a:r>
          </a:p>
          <a:p>
            <a:pPr algn="l" fontAlgn="base">
              <a:buFont typeface="Arial" panose="020B0604020202020204" pitchFamily="34" charset="0"/>
              <a:buChar char="•"/>
            </a:pPr>
            <a:r>
              <a:rPr lang="en-US" sz="2400" b="0" i="0" dirty="0">
                <a:solidFill>
                  <a:srgbClr val="65665C"/>
                </a:solidFill>
                <a:effectLst/>
                <a:latin typeface="Montserrat" panose="00000500000000000000" pitchFamily="2" charset="0"/>
              </a:rPr>
              <a:t>Case Managers</a:t>
            </a:r>
          </a:p>
          <a:p>
            <a:pPr algn="l" fontAlgn="base">
              <a:buFont typeface="Arial" panose="020B0604020202020204" pitchFamily="34" charset="0"/>
              <a:buChar char="•"/>
            </a:pPr>
            <a:r>
              <a:rPr lang="en-US" sz="2400" b="0" i="0" dirty="0">
                <a:solidFill>
                  <a:srgbClr val="65665C"/>
                </a:solidFill>
                <a:effectLst/>
                <a:latin typeface="Montserrat" panose="00000500000000000000" pitchFamily="2" charset="0"/>
              </a:rPr>
              <a:t>Family or </a:t>
            </a:r>
            <a:r>
              <a:rPr lang="en-US" sz="2400" dirty="0">
                <a:solidFill>
                  <a:srgbClr val="65665C"/>
                </a:solidFill>
                <a:latin typeface="Montserrat" panose="00000500000000000000" pitchFamily="2" charset="0"/>
              </a:rPr>
              <a:t>Youth Certified </a:t>
            </a:r>
            <a:r>
              <a:rPr lang="en-US" sz="2400" b="0" i="0" dirty="0">
                <a:solidFill>
                  <a:srgbClr val="65665C"/>
                </a:solidFill>
                <a:effectLst/>
                <a:latin typeface="Montserrat" panose="00000500000000000000" pitchFamily="2" charset="0"/>
              </a:rPr>
              <a:t>Peer Support Specialists</a:t>
            </a:r>
          </a:p>
          <a:p>
            <a:pPr marL="0" indent="0" algn="l" fontAlgn="base">
              <a:buNone/>
            </a:pPr>
            <a:r>
              <a:rPr lang="en-US" sz="2400" dirty="0">
                <a:solidFill>
                  <a:srgbClr val="65665C"/>
                </a:solidFill>
                <a:latin typeface="Montserrat" panose="00000500000000000000" pitchFamily="2" charset="0"/>
              </a:rPr>
              <a:t>Summit County team</a:t>
            </a:r>
            <a:r>
              <a:rPr lang="en-US" sz="2400" b="0" i="0" dirty="0">
                <a:solidFill>
                  <a:srgbClr val="65665C"/>
                </a:solidFill>
                <a:effectLst/>
                <a:latin typeface="Montserrat" panose="00000500000000000000" pitchFamily="2" charset="0"/>
              </a:rPr>
              <a:t> is currently made up of </a:t>
            </a:r>
            <a:r>
              <a:rPr lang="en-US" sz="2400" dirty="0">
                <a:solidFill>
                  <a:srgbClr val="65665C"/>
                </a:solidFill>
                <a:latin typeface="Montserrat" panose="00000500000000000000" pitchFamily="2" charset="0"/>
              </a:rPr>
              <a:t>3</a:t>
            </a:r>
            <a:r>
              <a:rPr lang="en-US" sz="2400" b="0" i="0" dirty="0">
                <a:solidFill>
                  <a:srgbClr val="65665C"/>
                </a:solidFill>
                <a:effectLst/>
                <a:latin typeface="Montserrat" panose="00000500000000000000" pitchFamily="2" charset="0"/>
              </a:rPr>
              <a:t> licensed therapists, two case managers.</a:t>
            </a:r>
          </a:p>
          <a:p>
            <a:pPr marL="0" indent="0">
              <a:buNone/>
            </a:pPr>
            <a:endParaRPr lang="en-US" dirty="0"/>
          </a:p>
          <a:p>
            <a:endParaRPr lang="en-US" dirty="0"/>
          </a:p>
        </p:txBody>
      </p:sp>
      <p:pic>
        <p:nvPicPr>
          <p:cNvPr id="4" name="Picture 3" descr="A blue and green text on a black background&#10;&#10;Description automatically generated">
            <a:extLst>
              <a:ext uri="{FF2B5EF4-FFF2-40B4-BE49-F238E27FC236}">
                <a16:creationId xmlns:a16="http://schemas.microsoft.com/office/drawing/2014/main" id="{91B0952B-BA9F-F144-EC79-3B5EA2301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5646262"/>
            <a:ext cx="3476625" cy="1087024"/>
          </a:xfrm>
          <a:prstGeom prst="rect">
            <a:avLst/>
          </a:prstGeom>
        </p:spPr>
      </p:pic>
      <p:sp>
        <p:nvSpPr>
          <p:cNvPr id="6" name="Footer Placeholder 3">
            <a:extLst>
              <a:ext uri="{FF2B5EF4-FFF2-40B4-BE49-F238E27FC236}">
                <a16:creationId xmlns:a16="http://schemas.microsoft.com/office/drawing/2014/main" id="{8C3F41FE-1090-A2B3-D73B-5838B7847A23}"/>
              </a:ext>
            </a:extLst>
          </p:cNvPr>
          <p:cNvSpPr>
            <a:spLocks noGrp="1"/>
          </p:cNvSpPr>
          <p:nvPr>
            <p:ph type="ftr" sz="quarter" idx="11"/>
          </p:nvPr>
        </p:nvSpPr>
        <p:spPr>
          <a:xfrm>
            <a:off x="5701618" y="6306315"/>
            <a:ext cx="6297612" cy="365125"/>
          </a:xfrm>
        </p:spPr>
        <p:txBody>
          <a:bodyPr/>
          <a:lstStyle/>
          <a:p>
            <a:r>
              <a:rPr lang="en-US" sz="1600" dirty="0">
                <a:solidFill>
                  <a:srgbClr val="2C59AB"/>
                </a:solidFill>
              </a:rPr>
              <a:t>Fostering recovery, building independence, and changing destinies</a:t>
            </a:r>
          </a:p>
        </p:txBody>
      </p:sp>
    </p:spTree>
    <p:extLst>
      <p:ext uri="{BB962C8B-B14F-4D97-AF65-F5344CB8AC3E}">
        <p14:creationId xmlns:p14="http://schemas.microsoft.com/office/powerpoint/2010/main" val="125875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EC6F-3595-3212-3E63-9B24C10EBC45}"/>
              </a:ext>
            </a:extLst>
          </p:cNvPr>
          <p:cNvSpPr>
            <a:spLocks noGrp="1"/>
          </p:cNvSpPr>
          <p:nvPr>
            <p:ph type="title"/>
          </p:nvPr>
        </p:nvSpPr>
        <p:spPr>
          <a:xfrm>
            <a:off x="4056462" y="609600"/>
            <a:ext cx="5217540" cy="1320800"/>
          </a:xfrm>
        </p:spPr>
        <p:txBody>
          <a:bodyPr>
            <a:normAutofit/>
          </a:bodyPr>
          <a:lstStyle/>
          <a:p>
            <a:pPr>
              <a:lnSpc>
                <a:spcPct val="90000"/>
              </a:lnSpc>
            </a:pPr>
            <a:r>
              <a:rPr lang="en-US" sz="2800" b="1" dirty="0">
                <a:latin typeface="Montserrat" panose="00000500000000000000" pitchFamily="2" charset="0"/>
              </a:rPr>
              <a:t>When Should I Call the Mobile Response Team?</a:t>
            </a:r>
            <a:br>
              <a:rPr lang="en-US" sz="2800" dirty="0">
                <a:latin typeface="Montserrat" panose="00000500000000000000" pitchFamily="2" charset="0"/>
              </a:rPr>
            </a:br>
            <a:endParaRPr lang="en-US" sz="2800" dirty="0"/>
          </a:p>
        </p:txBody>
      </p:sp>
      <p:pic>
        <p:nvPicPr>
          <p:cNvPr id="4" name="Picture 3" descr="A blue and green text on a black background&#10;&#10;Description automatically generated">
            <a:extLst>
              <a:ext uri="{FF2B5EF4-FFF2-40B4-BE49-F238E27FC236}">
                <a16:creationId xmlns:a16="http://schemas.microsoft.com/office/drawing/2014/main" id="{91B0952B-BA9F-F144-EC79-3B5EA2301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1417941"/>
            <a:ext cx="3150527" cy="985064"/>
          </a:xfrm>
          <a:prstGeom prst="rect">
            <a:avLst/>
          </a:prstGeom>
        </p:spPr>
      </p:pic>
      <p:sp>
        <p:nvSpPr>
          <p:cNvPr id="3" name="Content Placeholder 2">
            <a:extLst>
              <a:ext uri="{FF2B5EF4-FFF2-40B4-BE49-F238E27FC236}">
                <a16:creationId xmlns:a16="http://schemas.microsoft.com/office/drawing/2014/main" id="{117D833E-9F1D-543E-AD55-0087289AA23D}"/>
              </a:ext>
            </a:extLst>
          </p:cNvPr>
          <p:cNvSpPr>
            <a:spLocks noGrp="1"/>
          </p:cNvSpPr>
          <p:nvPr>
            <p:ph idx="1"/>
          </p:nvPr>
        </p:nvSpPr>
        <p:spPr>
          <a:xfrm>
            <a:off x="4056462" y="1626339"/>
            <a:ext cx="5217539" cy="4415023"/>
          </a:xfrm>
        </p:spPr>
        <p:txBody>
          <a:bodyPr>
            <a:normAutofit/>
          </a:bodyPr>
          <a:lstStyle/>
          <a:p>
            <a:pPr fontAlgn="base">
              <a:lnSpc>
                <a:spcPct val="90000"/>
              </a:lnSpc>
            </a:pPr>
            <a:r>
              <a:rPr lang="en-US" b="0" i="0" dirty="0">
                <a:effectLst/>
                <a:latin typeface="Montserrat" panose="00000500000000000000" pitchFamily="2" charset="0"/>
              </a:rPr>
              <a:t>Call </a:t>
            </a:r>
            <a:r>
              <a:rPr lang="en-US" dirty="0">
                <a:latin typeface="Montserrat" panose="00000500000000000000" pitchFamily="2" charset="0"/>
              </a:rPr>
              <a:t>988 or 330-564-4520</a:t>
            </a:r>
            <a:r>
              <a:rPr lang="en-US" b="0" i="0" dirty="0">
                <a:effectLst/>
                <a:latin typeface="Montserrat" panose="00000500000000000000" pitchFamily="2" charset="0"/>
              </a:rPr>
              <a:t> when a youth or family is feeling emotional or in behavioral distress, such as:</a:t>
            </a:r>
          </a:p>
          <a:p>
            <a:pPr fontAlgn="base">
              <a:lnSpc>
                <a:spcPct val="90000"/>
              </a:lnSpc>
              <a:buFont typeface="Arial" panose="020B0604020202020204" pitchFamily="34" charset="0"/>
              <a:buChar char="•"/>
            </a:pPr>
            <a:r>
              <a:rPr lang="en-US" sz="1200" b="1" i="0" dirty="0">
                <a:effectLst/>
                <a:latin typeface="Montserrat" panose="00000500000000000000" pitchFamily="2" charset="0"/>
              </a:rPr>
              <a:t>Depression and Anxiety</a:t>
            </a:r>
          </a:p>
          <a:p>
            <a:pPr fontAlgn="base">
              <a:lnSpc>
                <a:spcPct val="90000"/>
              </a:lnSpc>
              <a:buFont typeface="Arial" panose="020B0604020202020204" pitchFamily="34" charset="0"/>
              <a:buChar char="•"/>
            </a:pPr>
            <a:r>
              <a:rPr lang="en-US" sz="1200" b="1" dirty="0">
                <a:latin typeface="Montserrat" panose="00000500000000000000" pitchFamily="2" charset="0"/>
              </a:rPr>
              <a:t>Anger and Aggression</a:t>
            </a:r>
            <a:endParaRPr lang="en-US" sz="1200" b="1" i="0" dirty="0">
              <a:effectLst/>
              <a:latin typeface="Montserrat" panose="00000500000000000000" pitchFamily="2" charset="0"/>
            </a:endParaRPr>
          </a:p>
          <a:p>
            <a:pPr fontAlgn="base">
              <a:lnSpc>
                <a:spcPct val="90000"/>
              </a:lnSpc>
              <a:buFont typeface="Arial" panose="020B0604020202020204" pitchFamily="34" charset="0"/>
              <a:buChar char="•"/>
            </a:pPr>
            <a:r>
              <a:rPr lang="en-US" sz="1200" b="1" i="0" dirty="0">
                <a:effectLst/>
                <a:latin typeface="Montserrat" panose="00000500000000000000" pitchFamily="2" charset="0"/>
              </a:rPr>
              <a:t>Self-Harm / Self Injury or Thoughts of Suicide</a:t>
            </a:r>
          </a:p>
          <a:p>
            <a:pPr fontAlgn="base">
              <a:lnSpc>
                <a:spcPct val="90000"/>
              </a:lnSpc>
              <a:buFont typeface="Arial" panose="020B0604020202020204" pitchFamily="34" charset="0"/>
              <a:buChar char="•"/>
            </a:pPr>
            <a:r>
              <a:rPr lang="en-US" sz="1200" b="1" i="0" dirty="0">
                <a:effectLst/>
                <a:latin typeface="Montserrat" panose="00000500000000000000" pitchFamily="2" charset="0"/>
              </a:rPr>
              <a:t>Substance Use</a:t>
            </a:r>
          </a:p>
          <a:p>
            <a:pPr fontAlgn="base">
              <a:lnSpc>
                <a:spcPct val="90000"/>
              </a:lnSpc>
              <a:buFont typeface="Arial" panose="020B0604020202020204" pitchFamily="34" charset="0"/>
              <a:buChar char="•"/>
            </a:pPr>
            <a:r>
              <a:rPr lang="en-US" sz="1200" b="1" i="0" dirty="0">
                <a:effectLst/>
                <a:latin typeface="Montserrat" panose="00000500000000000000" pitchFamily="2" charset="0"/>
              </a:rPr>
              <a:t>School Truancy</a:t>
            </a:r>
          </a:p>
          <a:p>
            <a:pPr fontAlgn="base">
              <a:lnSpc>
                <a:spcPct val="90000"/>
              </a:lnSpc>
              <a:buFont typeface="Arial" panose="020B0604020202020204" pitchFamily="34" charset="0"/>
              <a:buChar char="•"/>
            </a:pPr>
            <a:r>
              <a:rPr lang="en-US" sz="1200" b="1" i="0" dirty="0">
                <a:effectLst/>
                <a:latin typeface="Montserrat" panose="00000500000000000000" pitchFamily="2" charset="0"/>
              </a:rPr>
              <a:t>Family Conflict</a:t>
            </a:r>
          </a:p>
          <a:p>
            <a:pPr fontAlgn="base">
              <a:lnSpc>
                <a:spcPct val="90000"/>
              </a:lnSpc>
              <a:buFont typeface="Arial" panose="020B0604020202020204" pitchFamily="34" charset="0"/>
              <a:buChar char="•"/>
            </a:pPr>
            <a:r>
              <a:rPr lang="en-US" sz="1200" b="1" i="0" dirty="0">
                <a:effectLst/>
                <a:latin typeface="Montserrat" panose="00000500000000000000" pitchFamily="2" charset="0"/>
              </a:rPr>
              <a:t>Overwhelming Stress</a:t>
            </a:r>
          </a:p>
          <a:p>
            <a:pPr fontAlgn="base">
              <a:lnSpc>
                <a:spcPct val="90000"/>
              </a:lnSpc>
              <a:buFont typeface="Arial" panose="020B0604020202020204" pitchFamily="34" charset="0"/>
              <a:buChar char="•"/>
            </a:pPr>
            <a:r>
              <a:rPr lang="en-US" sz="1200" b="1" dirty="0">
                <a:latin typeface="Montserrat" panose="00000500000000000000" pitchFamily="2" charset="0"/>
              </a:rPr>
              <a:t>Discharge from Hospital Stay</a:t>
            </a:r>
          </a:p>
          <a:p>
            <a:pPr fontAlgn="base">
              <a:lnSpc>
                <a:spcPct val="90000"/>
              </a:lnSpc>
              <a:buFont typeface="Arial" panose="020B0604020202020204" pitchFamily="34" charset="0"/>
              <a:buChar char="•"/>
            </a:pPr>
            <a:r>
              <a:rPr lang="en-US" sz="1200" b="1" i="0" dirty="0">
                <a:effectLst/>
                <a:latin typeface="Montserrat" panose="00000500000000000000" pitchFamily="2" charset="0"/>
              </a:rPr>
              <a:t>Change in Placement</a:t>
            </a:r>
          </a:p>
          <a:p>
            <a:pPr fontAlgn="base">
              <a:lnSpc>
                <a:spcPct val="90000"/>
              </a:lnSpc>
              <a:buFont typeface="Arial" panose="020B0604020202020204" pitchFamily="34" charset="0"/>
              <a:buChar char="•"/>
            </a:pPr>
            <a:r>
              <a:rPr lang="en-US" sz="1200" b="1" dirty="0">
                <a:latin typeface="Montserrat" panose="00000500000000000000" pitchFamily="2" charset="0"/>
              </a:rPr>
              <a:t>Court or CPS Involvement</a:t>
            </a:r>
            <a:endParaRPr lang="en-US" sz="1200" b="1" i="0" dirty="0">
              <a:effectLst/>
              <a:latin typeface="Montserrat" panose="00000500000000000000" pitchFamily="2" charset="0"/>
            </a:endParaRPr>
          </a:p>
          <a:p>
            <a:pPr marL="0" indent="0" fontAlgn="base">
              <a:lnSpc>
                <a:spcPct val="90000"/>
              </a:lnSpc>
              <a:buNone/>
            </a:pPr>
            <a:r>
              <a:rPr lang="en-US" b="1" i="0" dirty="0">
                <a:solidFill>
                  <a:schemeClr val="accent1"/>
                </a:solidFill>
                <a:effectLst/>
                <a:latin typeface="Montserrat" panose="00000500000000000000" pitchFamily="2" charset="0"/>
              </a:rPr>
              <a:t>Remember the family defines the crisis!</a:t>
            </a:r>
          </a:p>
          <a:p>
            <a:pPr>
              <a:lnSpc>
                <a:spcPct val="90000"/>
              </a:lnSpc>
            </a:pPr>
            <a:endParaRPr lang="en-US" dirty="0"/>
          </a:p>
        </p:txBody>
      </p:sp>
      <p:pic>
        <p:nvPicPr>
          <p:cNvPr id="5" name="Picture 4">
            <a:extLst>
              <a:ext uri="{FF2B5EF4-FFF2-40B4-BE49-F238E27FC236}">
                <a16:creationId xmlns:a16="http://schemas.microsoft.com/office/drawing/2014/main" id="{903830DC-76B0-B235-DB9A-AC689CF81FF1}"/>
              </a:ext>
            </a:extLst>
          </p:cNvPr>
          <p:cNvPicPr>
            <a:picLocks noChangeAspect="1"/>
          </p:cNvPicPr>
          <p:nvPr/>
        </p:nvPicPr>
        <p:blipFill>
          <a:blip r:embed="rId3"/>
          <a:stretch>
            <a:fillRect/>
          </a:stretch>
        </p:blipFill>
        <p:spPr>
          <a:xfrm>
            <a:off x="677334" y="3566726"/>
            <a:ext cx="3150527" cy="2346929"/>
          </a:xfrm>
          <a:prstGeom prst="rect">
            <a:avLst/>
          </a:prstGeom>
        </p:spPr>
      </p:pic>
      <p:sp>
        <p:nvSpPr>
          <p:cNvPr id="7" name="Footer Placeholder 3">
            <a:extLst>
              <a:ext uri="{FF2B5EF4-FFF2-40B4-BE49-F238E27FC236}">
                <a16:creationId xmlns:a16="http://schemas.microsoft.com/office/drawing/2014/main" id="{2210F22B-9185-BA39-A8D1-CDCAC67C4673}"/>
              </a:ext>
            </a:extLst>
          </p:cNvPr>
          <p:cNvSpPr txBox="1">
            <a:spLocks/>
          </p:cNvSpPr>
          <p:nvPr/>
        </p:nvSpPr>
        <p:spPr>
          <a:xfrm>
            <a:off x="5701618" y="630631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2C59AB"/>
                </a:solidFill>
              </a:rPr>
              <a:t>Fostering recovery, building independence, and changing destinies</a:t>
            </a:r>
            <a:endParaRPr lang="en-US" sz="1600" dirty="0">
              <a:solidFill>
                <a:srgbClr val="2C59AB"/>
              </a:solidFill>
            </a:endParaRPr>
          </a:p>
        </p:txBody>
      </p:sp>
    </p:spTree>
    <p:extLst>
      <p:ext uri="{BB962C8B-B14F-4D97-AF65-F5344CB8AC3E}">
        <p14:creationId xmlns:p14="http://schemas.microsoft.com/office/powerpoint/2010/main" val="36099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5DEC6F-3595-3212-3E63-9B24C10EBC45}"/>
              </a:ext>
            </a:extLst>
          </p:cNvPr>
          <p:cNvSpPr>
            <a:spLocks noGrp="1"/>
          </p:cNvSpPr>
          <p:nvPr>
            <p:ph type="title"/>
          </p:nvPr>
        </p:nvSpPr>
        <p:spPr>
          <a:xfrm>
            <a:off x="7181723" y="609600"/>
            <a:ext cx="4512989" cy="2227730"/>
          </a:xfrm>
        </p:spPr>
        <p:txBody>
          <a:bodyPr anchor="ctr">
            <a:normAutofit/>
          </a:bodyPr>
          <a:lstStyle/>
          <a:p>
            <a:pPr>
              <a:lnSpc>
                <a:spcPct val="90000"/>
              </a:lnSpc>
            </a:pPr>
            <a:r>
              <a:rPr lang="en-US" b="1" dirty="0">
                <a:solidFill>
                  <a:srgbClr val="FFFFFF"/>
                </a:solidFill>
                <a:latin typeface="Montserrat" panose="00000500000000000000" pitchFamily="2" charset="0"/>
              </a:rPr>
              <a:t>Who Can Call the Mobile Response Team?</a:t>
            </a:r>
            <a:br>
              <a:rPr lang="en-US" dirty="0">
                <a:solidFill>
                  <a:srgbClr val="FFFFFF"/>
                </a:solidFill>
                <a:latin typeface="Montserrat" panose="00000500000000000000" pitchFamily="2" charset="0"/>
              </a:rPr>
            </a:br>
            <a:endParaRPr lang="en-US" dirty="0">
              <a:solidFill>
                <a:srgbClr val="FFFFFF"/>
              </a:solidFill>
            </a:endParaRPr>
          </a:p>
        </p:txBody>
      </p:sp>
      <p:pic>
        <p:nvPicPr>
          <p:cNvPr id="4" name="Picture 3" descr="A blue and green text on a black background&#10;&#10;Description automatically generated">
            <a:extLst>
              <a:ext uri="{FF2B5EF4-FFF2-40B4-BE49-F238E27FC236}">
                <a16:creationId xmlns:a16="http://schemas.microsoft.com/office/drawing/2014/main" id="{91B0952B-BA9F-F144-EC79-3B5EA2301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870507"/>
            <a:ext cx="3856774" cy="1205884"/>
          </a:xfrm>
          <a:prstGeom prst="rect">
            <a:avLst/>
          </a:prstGeom>
        </p:spPr>
      </p:pic>
      <p:sp>
        <p:nvSpPr>
          <p:cNvPr id="3" name="Content Placeholder 2">
            <a:extLst>
              <a:ext uri="{FF2B5EF4-FFF2-40B4-BE49-F238E27FC236}">
                <a16:creationId xmlns:a16="http://schemas.microsoft.com/office/drawing/2014/main" id="{117D833E-9F1D-543E-AD55-0087289AA23D}"/>
              </a:ext>
            </a:extLst>
          </p:cNvPr>
          <p:cNvSpPr>
            <a:spLocks noGrp="1"/>
          </p:cNvSpPr>
          <p:nvPr>
            <p:ph idx="1"/>
          </p:nvPr>
        </p:nvSpPr>
        <p:spPr>
          <a:xfrm>
            <a:off x="7181725" y="2837329"/>
            <a:ext cx="4512988" cy="3317938"/>
          </a:xfrm>
        </p:spPr>
        <p:txBody>
          <a:bodyPr vert="horz" lIns="91440" tIns="45720" rIns="91440" bIns="45720" rtlCol="0" anchor="t">
            <a:normAutofit fontScale="92500" lnSpcReduction="20000"/>
          </a:bodyPr>
          <a:lstStyle/>
          <a:p>
            <a:pPr fontAlgn="base">
              <a:lnSpc>
                <a:spcPct val="90000"/>
              </a:lnSpc>
            </a:pPr>
            <a:endParaRPr lang="en-US" b="1" i="0" dirty="0">
              <a:solidFill>
                <a:srgbClr val="FFFFFF"/>
              </a:solidFill>
              <a:effectLst/>
              <a:latin typeface="Montserrat" panose="00000500000000000000" pitchFamily="2" charset="0"/>
            </a:endParaRPr>
          </a:p>
          <a:p>
            <a:pPr fontAlgn="base">
              <a:lnSpc>
                <a:spcPct val="90000"/>
              </a:lnSpc>
            </a:pPr>
            <a:endParaRPr lang="en-US" b="1" dirty="0">
              <a:solidFill>
                <a:srgbClr val="FFFFFF"/>
              </a:solidFill>
              <a:latin typeface="Montserrat" panose="00000500000000000000" pitchFamily="2" charset="0"/>
            </a:endParaRPr>
          </a:p>
          <a:p>
            <a:pPr marL="0" indent="0" fontAlgn="base">
              <a:lnSpc>
                <a:spcPct val="90000"/>
              </a:lnSpc>
              <a:buNone/>
            </a:pPr>
            <a:r>
              <a:rPr lang="en-US" sz="2000" b="1" i="0" dirty="0">
                <a:solidFill>
                  <a:srgbClr val="FFFFFF"/>
                </a:solidFill>
                <a:effectLst/>
                <a:latin typeface="Montserrat"/>
              </a:rPr>
              <a:t>Any community member who is concerned about </a:t>
            </a:r>
            <a:r>
              <a:rPr lang="en-US" sz="2000" b="1" dirty="0">
                <a:solidFill>
                  <a:srgbClr val="FFFFFF"/>
                </a:solidFill>
                <a:latin typeface="Montserrat"/>
              </a:rPr>
              <a:t>a youth </a:t>
            </a:r>
            <a:r>
              <a:rPr lang="en-US" sz="2000" b="0" i="0" dirty="0">
                <a:solidFill>
                  <a:srgbClr val="FFFFFF"/>
                </a:solidFill>
                <a:effectLst/>
                <a:latin typeface="Montserrat"/>
              </a:rPr>
              <a:t>may call MRSS </a:t>
            </a:r>
            <a:r>
              <a:rPr lang="en-US" sz="2000" dirty="0">
                <a:solidFill>
                  <a:srgbClr val="FFFFFF"/>
                </a:solidFill>
                <a:latin typeface="Montserrat"/>
              </a:rPr>
              <a:t>to make a referral and families may call us directly. MRSS is a voluntary service. It may be helpful to talk with the family about the referral prior to making it or assist them with calling. W</a:t>
            </a:r>
            <a:r>
              <a:rPr lang="en-US" sz="2000" b="0" i="0" dirty="0">
                <a:solidFill>
                  <a:srgbClr val="FFFFFF"/>
                </a:solidFill>
                <a:effectLst/>
                <a:latin typeface="Montserrat"/>
              </a:rPr>
              <a:t>e do require the </a:t>
            </a:r>
            <a:r>
              <a:rPr lang="en-US" sz="2000" dirty="0">
                <a:solidFill>
                  <a:srgbClr val="FFFFFF"/>
                </a:solidFill>
                <a:latin typeface="Montserrat"/>
              </a:rPr>
              <a:t>parent/guardian's</a:t>
            </a:r>
            <a:r>
              <a:rPr lang="en-US" sz="2000" b="0" i="0" dirty="0">
                <a:solidFill>
                  <a:srgbClr val="FFFFFF"/>
                </a:solidFill>
                <a:effectLst/>
                <a:latin typeface="Montserrat"/>
              </a:rPr>
              <a:t> consent to provide services. If they decline, we may not be able to respond.</a:t>
            </a:r>
            <a:endParaRPr lang="en-US" sz="2000" dirty="0">
              <a:solidFill>
                <a:srgbClr val="FFFFFF"/>
              </a:solidFill>
            </a:endParaRPr>
          </a:p>
          <a:p>
            <a:pPr marL="0" indent="0">
              <a:lnSpc>
                <a:spcPct val="90000"/>
              </a:lnSpc>
              <a:buNone/>
            </a:pPr>
            <a:endParaRPr lang="en-US" dirty="0">
              <a:solidFill>
                <a:srgbClr val="FFFFFF"/>
              </a:solidFill>
            </a:endParaRPr>
          </a:p>
        </p:txBody>
      </p:sp>
      <p:pic>
        <p:nvPicPr>
          <p:cNvPr id="7" name="Picture 6" descr="A hand holding a telephone">
            <a:extLst>
              <a:ext uri="{FF2B5EF4-FFF2-40B4-BE49-F238E27FC236}">
                <a16:creationId xmlns:a16="http://schemas.microsoft.com/office/drawing/2014/main" id="{68DF09CA-C7A3-2CB4-B7FD-EE524F685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382" y="456783"/>
            <a:ext cx="2202178" cy="2202178"/>
          </a:xfrm>
          <a:prstGeom prst="rect">
            <a:avLst/>
          </a:prstGeom>
        </p:spPr>
      </p:pic>
      <p:sp>
        <p:nvSpPr>
          <p:cNvPr id="5" name="Footer Placeholder 3">
            <a:extLst>
              <a:ext uri="{FF2B5EF4-FFF2-40B4-BE49-F238E27FC236}">
                <a16:creationId xmlns:a16="http://schemas.microsoft.com/office/drawing/2014/main" id="{268C9996-CA7D-B7DF-8F20-EC4295545843}"/>
              </a:ext>
            </a:extLst>
          </p:cNvPr>
          <p:cNvSpPr txBox="1">
            <a:spLocks/>
          </p:cNvSpPr>
          <p:nvPr/>
        </p:nvSpPr>
        <p:spPr>
          <a:xfrm>
            <a:off x="5701618" y="630631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2C59AB"/>
                </a:solidFill>
              </a:rPr>
              <a:t>Fostering recovery, building independence, and changing destinies</a:t>
            </a:r>
            <a:endParaRPr lang="en-US" sz="1600" dirty="0">
              <a:solidFill>
                <a:srgbClr val="2C59AB"/>
              </a:solidFill>
            </a:endParaRPr>
          </a:p>
        </p:txBody>
      </p:sp>
    </p:spTree>
    <p:extLst>
      <p:ext uri="{BB962C8B-B14F-4D97-AF65-F5344CB8AC3E}">
        <p14:creationId xmlns:p14="http://schemas.microsoft.com/office/powerpoint/2010/main" val="22101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C62C-A1F5-8755-2B5B-D7C67DFF9BC1}"/>
              </a:ext>
            </a:extLst>
          </p:cNvPr>
          <p:cNvSpPr>
            <a:spLocks noGrp="1"/>
          </p:cNvSpPr>
          <p:nvPr>
            <p:ph type="title"/>
          </p:nvPr>
        </p:nvSpPr>
        <p:spPr>
          <a:xfrm>
            <a:off x="1066800" y="609600"/>
            <a:ext cx="8207201" cy="1320800"/>
          </a:xfrm>
        </p:spPr>
        <p:txBody>
          <a:bodyPr/>
          <a:lstStyle/>
          <a:p>
            <a:r>
              <a:rPr lang="en-US" dirty="0"/>
              <a:t>What to Expect</a:t>
            </a:r>
          </a:p>
        </p:txBody>
      </p:sp>
      <p:sp>
        <p:nvSpPr>
          <p:cNvPr id="3" name="Content Placeholder 2">
            <a:extLst>
              <a:ext uri="{FF2B5EF4-FFF2-40B4-BE49-F238E27FC236}">
                <a16:creationId xmlns:a16="http://schemas.microsoft.com/office/drawing/2014/main" id="{B8B07335-0FA9-2F81-B432-95525A7D5722}"/>
              </a:ext>
            </a:extLst>
          </p:cNvPr>
          <p:cNvSpPr>
            <a:spLocks noGrp="1"/>
          </p:cNvSpPr>
          <p:nvPr>
            <p:ph idx="1"/>
          </p:nvPr>
        </p:nvSpPr>
        <p:spPr>
          <a:xfrm>
            <a:off x="1133474" y="1381125"/>
            <a:ext cx="9134476" cy="4467225"/>
          </a:xfrm>
        </p:spPr>
        <p:txBody>
          <a:bodyPr>
            <a:normAutofit/>
          </a:bodyPr>
          <a:lstStyle/>
          <a:p>
            <a:pPr marL="0" indent="0">
              <a:buNone/>
            </a:pPr>
            <a:r>
              <a:rPr lang="en-US" dirty="0"/>
              <a:t> </a:t>
            </a:r>
          </a:p>
          <a:p>
            <a:pPr lvl="1"/>
            <a:r>
              <a:rPr lang="en-US" dirty="0"/>
              <a:t>Crises are defined by youth and families, and individualized plans are prepared for the youth and families specific needs.</a:t>
            </a:r>
          </a:p>
          <a:p>
            <a:pPr lvl="1"/>
            <a:r>
              <a:rPr lang="en-US" dirty="0"/>
              <a:t>Our goal is to understand a family identified crisis, assess and keep children safe in the community without utilizing high cost and traumatic environments such as hospitals or residential treatment if possible</a:t>
            </a:r>
          </a:p>
          <a:p>
            <a:pPr lvl="1"/>
            <a:r>
              <a:rPr lang="en-US" dirty="0"/>
              <a:t>Families can re-engage with MRSS as needed</a:t>
            </a:r>
          </a:p>
          <a:p>
            <a:pPr lvl="1"/>
            <a:r>
              <a:rPr lang="en-US" dirty="0"/>
              <a:t>No cost to families</a:t>
            </a:r>
          </a:p>
          <a:p>
            <a:pPr lvl="1"/>
            <a:r>
              <a:rPr lang="en-US" dirty="0"/>
              <a:t>Clients can continue to receive established community mental health services while involved with MRSS (limitations of moving into stabilization when involved with intensive homebased programs such as IHBT)</a:t>
            </a:r>
          </a:p>
          <a:p>
            <a:pPr lvl="1"/>
            <a:r>
              <a:rPr lang="en-US" dirty="0"/>
              <a:t>MRSS is a home/community-based program. MRSS is often provided in homes, schools, community settings, and emergency rooms.</a:t>
            </a:r>
          </a:p>
          <a:p>
            <a:pPr marL="0" indent="0">
              <a:buNone/>
            </a:pPr>
            <a:endParaRPr lang="en-US" dirty="0"/>
          </a:p>
        </p:txBody>
      </p:sp>
      <p:pic>
        <p:nvPicPr>
          <p:cNvPr id="4" name="Picture 3" descr="A blue and green text on a black background&#10;&#10;Description automatically generated">
            <a:extLst>
              <a:ext uri="{FF2B5EF4-FFF2-40B4-BE49-F238E27FC236}">
                <a16:creationId xmlns:a16="http://schemas.microsoft.com/office/drawing/2014/main" id="{4F27003E-2D5E-A3D8-F6CB-F05253C20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5646262"/>
            <a:ext cx="3476625" cy="1087024"/>
          </a:xfrm>
          <a:prstGeom prst="rect">
            <a:avLst/>
          </a:prstGeom>
        </p:spPr>
      </p:pic>
      <p:sp>
        <p:nvSpPr>
          <p:cNvPr id="6" name="Footer Placeholder 3">
            <a:extLst>
              <a:ext uri="{FF2B5EF4-FFF2-40B4-BE49-F238E27FC236}">
                <a16:creationId xmlns:a16="http://schemas.microsoft.com/office/drawing/2014/main" id="{4F0E60D0-DD6B-A14F-744A-D10687DD17CE}"/>
              </a:ext>
            </a:extLst>
          </p:cNvPr>
          <p:cNvSpPr>
            <a:spLocks noGrp="1"/>
          </p:cNvSpPr>
          <p:nvPr>
            <p:ph type="ftr" sz="quarter" idx="11"/>
          </p:nvPr>
        </p:nvSpPr>
        <p:spPr>
          <a:xfrm>
            <a:off x="5701618" y="6306315"/>
            <a:ext cx="6297612" cy="365125"/>
          </a:xfrm>
        </p:spPr>
        <p:txBody>
          <a:bodyPr/>
          <a:lstStyle/>
          <a:p>
            <a:r>
              <a:rPr lang="en-US" sz="1600" dirty="0">
                <a:solidFill>
                  <a:srgbClr val="2C59AB"/>
                </a:solidFill>
              </a:rPr>
              <a:t>Fostering recovery, building independence, and changing destinies</a:t>
            </a:r>
          </a:p>
        </p:txBody>
      </p:sp>
    </p:spTree>
    <p:extLst>
      <p:ext uri="{BB962C8B-B14F-4D97-AF65-F5344CB8AC3E}">
        <p14:creationId xmlns:p14="http://schemas.microsoft.com/office/powerpoint/2010/main" val="1139143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dd9852d-f11c-4c44-a72a-53859286fb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B1BEBBF11990449EA60BD362F2E82B" ma:contentTypeVersion="15" ma:contentTypeDescription="Create a new document." ma:contentTypeScope="" ma:versionID="728c2286d354c226eabbd1902ce90fe3">
  <xsd:schema xmlns:xsd="http://www.w3.org/2001/XMLSchema" xmlns:xs="http://www.w3.org/2001/XMLSchema" xmlns:p="http://schemas.microsoft.com/office/2006/metadata/properties" xmlns:ns3="edd9852d-f11c-4c44-a72a-53859286fb0e" xmlns:ns4="e11008ab-341a-42be-ab25-ce94d52a4d13" targetNamespace="http://schemas.microsoft.com/office/2006/metadata/properties" ma:root="true" ma:fieldsID="a9f9b0a83bc3088b88b1b91021e5184e" ns3:_="" ns4:_="">
    <xsd:import namespace="edd9852d-f11c-4c44-a72a-53859286fb0e"/>
    <xsd:import namespace="e11008ab-341a-42be-ab25-ce94d52a4d13"/>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DateTake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9852d-f11c-4c44-a72a-53859286f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08ab-341a-42be-ab25-ce94d52a4d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A40F15-6D63-48DB-B256-58C2A813A054}">
  <ds:schemaRefs>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dcmitype/"/>
    <ds:schemaRef ds:uri="e11008ab-341a-42be-ab25-ce94d52a4d13"/>
    <ds:schemaRef ds:uri="edd9852d-f11c-4c44-a72a-53859286fb0e"/>
    <ds:schemaRef ds:uri="http://purl.org/dc/elements/1.1/"/>
  </ds:schemaRefs>
</ds:datastoreItem>
</file>

<file path=customXml/itemProps2.xml><?xml version="1.0" encoding="utf-8"?>
<ds:datastoreItem xmlns:ds="http://schemas.openxmlformats.org/officeDocument/2006/customXml" ds:itemID="{748E8F08-45A9-40BC-8218-2E6F7E869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9852d-f11c-4c44-a72a-53859286fb0e"/>
    <ds:schemaRef ds:uri="e11008ab-341a-42be-ab25-ce94d52a4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FEEAB8-A793-45AC-BF1F-C2597965B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2138</TotalTime>
  <Words>1272</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Montserrat</vt:lpstr>
      <vt:lpstr>Trebuchet MS</vt:lpstr>
      <vt:lpstr>Wingdings 3</vt:lpstr>
      <vt:lpstr>Facet</vt:lpstr>
      <vt:lpstr>Summit County  MRSS</vt:lpstr>
      <vt:lpstr>What is MRSS?</vt:lpstr>
      <vt:lpstr>How Does MRSS Work? </vt:lpstr>
      <vt:lpstr>What is the Goal of the MRSS Team?</vt:lpstr>
      <vt:lpstr>What are the 3 stages of MRSS?</vt:lpstr>
      <vt:lpstr>Who Is on the Mobile Response Team? </vt:lpstr>
      <vt:lpstr>When Should I Call the Mobile Response Team? </vt:lpstr>
      <vt:lpstr>Who Can Call the Mobile Response Team? </vt:lpstr>
      <vt:lpstr>What to Expect</vt:lpstr>
      <vt:lpstr>When will MRSS involve Law Enforcement?</vt:lpstr>
      <vt:lpstr>What families are saying they found helpful about MRSS</vt:lpstr>
      <vt:lpstr>How do you access MRSS?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Heminger</dc:creator>
  <cp:lastModifiedBy>Megan Petruzzi</cp:lastModifiedBy>
  <cp:revision>43</cp:revision>
  <dcterms:created xsi:type="dcterms:W3CDTF">2024-09-18T17:14:35Z</dcterms:created>
  <dcterms:modified xsi:type="dcterms:W3CDTF">2025-07-08T14:17:05Z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58381da-f633-4551-8102-da2e17c62746_Enabled">
    <vt:lpwstr>true</vt:lpwstr>
  </property>
  <property fmtid="{D5CDD505-2E9C-101B-9397-08002B2CF9AE}" pid="3" name="MSIP_Label_758381da-f633-4551-8102-da2e17c62746_SetDate">
    <vt:lpwstr>2024-09-18T21:13:48Z</vt:lpwstr>
  </property>
  <property fmtid="{D5CDD505-2E9C-101B-9397-08002B2CF9AE}" pid="4" name="MSIP_Label_758381da-f633-4551-8102-da2e17c62746_Method">
    <vt:lpwstr>Standard</vt:lpwstr>
  </property>
  <property fmtid="{D5CDD505-2E9C-101B-9397-08002B2CF9AE}" pid="5" name="MSIP_Label_758381da-f633-4551-8102-da2e17c62746_Name">
    <vt:lpwstr>defa4170-0d19-0005-0004-bc88714345d2</vt:lpwstr>
  </property>
  <property fmtid="{D5CDD505-2E9C-101B-9397-08002B2CF9AE}" pid="6" name="MSIP_Label_758381da-f633-4551-8102-da2e17c62746_SiteId">
    <vt:lpwstr>d1350479-b1e0-4f57-9375-03a40d7fba7e</vt:lpwstr>
  </property>
  <property fmtid="{D5CDD505-2E9C-101B-9397-08002B2CF9AE}" pid="7" name="MSIP_Label_758381da-f633-4551-8102-da2e17c62746_ActionId">
    <vt:lpwstr>84eb9ad7-492e-42c9-9051-e204bca6333d</vt:lpwstr>
  </property>
  <property fmtid="{D5CDD505-2E9C-101B-9397-08002B2CF9AE}" pid="8" name="MSIP_Label_758381da-f633-4551-8102-da2e17c62746_ContentBits">
    <vt:lpwstr>0</vt:lpwstr>
  </property>
  <property fmtid="{D5CDD505-2E9C-101B-9397-08002B2CF9AE}" pid="9" name="ContentTypeId">
    <vt:lpwstr>0x01010056B1BEBBF11990449EA60BD362F2E82B</vt:lpwstr>
  </property>
</Properties>
</file>