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29.xml" ContentType="application/vnd.openxmlformats-officedocument.presentationml.notesSlide+xml"/>
  <Override PartName="/ppt/tags/tag40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31.xml" ContentType="application/vnd.openxmlformats-officedocument.presentationml.notesSlide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tags/tag45.xml" ContentType="application/vnd.openxmlformats-officedocument.presentationml.tags+xml"/>
  <Override PartName="/ppt/notesSlides/notesSlide35.xml" ContentType="application/vnd.openxmlformats-officedocument.presentationml.notesSlide+xml"/>
  <Override PartName="/ppt/tags/tag46.xml" ContentType="application/vnd.openxmlformats-officedocument.presentationml.tags+xml"/>
  <Override PartName="/ppt/notesSlides/notesSlide36.xml" ContentType="application/vnd.openxmlformats-officedocument.presentationml.notesSlide+xml"/>
  <Override PartName="/ppt/tags/tag47.xml" ContentType="application/vnd.openxmlformats-officedocument.presentationml.tags+xml"/>
  <Override PartName="/ppt/notesSlides/notesSlide37.xml" ContentType="application/vnd.openxmlformats-officedocument.presentationml.notesSlide+xml"/>
  <Override PartName="/ppt/tags/tag48.xml" ContentType="application/vnd.openxmlformats-officedocument.presentationml.tags+xml"/>
  <Override PartName="/ppt/notesSlides/notesSlide38.xml" ContentType="application/vnd.openxmlformats-officedocument.presentationml.notesSlide+xml"/>
  <Override PartName="/ppt/tags/tag49.xml" ContentType="application/vnd.openxmlformats-officedocument.presentationml.tags+xml"/>
  <Override PartName="/ppt/notesSlides/notesSlide39.xml" ContentType="application/vnd.openxmlformats-officedocument.presentationml.notesSlide+xml"/>
  <Override PartName="/ppt/tags/tag50.xml" ContentType="application/vnd.openxmlformats-officedocument.presentationml.tags+xml"/>
  <Override PartName="/ppt/notesSlides/notesSlide40.xml" ContentType="application/vnd.openxmlformats-officedocument.presentationml.notesSlide+xml"/>
  <Override PartName="/ppt/tags/tag51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42.xml" ContentType="application/vnd.openxmlformats-officedocument.presentationml.notesSlide+xml"/>
  <Override PartName="/ppt/tags/tag53.xml" ContentType="application/vnd.openxmlformats-officedocument.presentationml.tags+xml"/>
  <Override PartName="/ppt/notesSlides/notesSlide43.xml" ContentType="application/vnd.openxmlformats-officedocument.presentationml.notesSlide+xml"/>
  <Override PartName="/ppt/tags/tag54.xml" ContentType="application/vnd.openxmlformats-officedocument.presentationml.tags+xml"/>
  <Override PartName="/ppt/notesSlides/notesSlide44.xml" ContentType="application/vnd.openxmlformats-officedocument.presentationml.notesSlide+xml"/>
  <Override PartName="/ppt/tags/tag55.xml" ContentType="application/vnd.openxmlformats-officedocument.presentationml.tags+xml"/>
  <Override PartName="/ppt/notesSlides/notesSlide4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5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3" r:id="rId3"/>
    <p:sldId id="304" r:id="rId4"/>
    <p:sldId id="305" r:id="rId5"/>
    <p:sldId id="310" r:id="rId6"/>
    <p:sldId id="311" r:id="rId7"/>
    <p:sldId id="257" r:id="rId8"/>
    <p:sldId id="312" r:id="rId9"/>
    <p:sldId id="259" r:id="rId10"/>
    <p:sldId id="260" r:id="rId11"/>
    <p:sldId id="261" r:id="rId12"/>
    <p:sldId id="262" r:id="rId13"/>
    <p:sldId id="313" r:id="rId14"/>
    <p:sldId id="264" r:id="rId15"/>
    <p:sldId id="314" r:id="rId16"/>
    <p:sldId id="315" r:id="rId17"/>
    <p:sldId id="316" r:id="rId18"/>
    <p:sldId id="317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308" r:id="rId32"/>
    <p:sldId id="309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318" r:id="rId49"/>
    <p:sldId id="306" r:id="rId50"/>
    <p:sldId id="307" r:id="rId51"/>
    <p:sldId id="320" r:id="rId52"/>
    <p:sldId id="302" r:id="rId53"/>
    <p:sldId id="319" r:id="rId54"/>
  </p:sldIdLst>
  <p:sldSz cx="9144000" cy="6858000" type="screen4x3"/>
  <p:notesSz cx="7010400" cy="9296400"/>
  <p:custDataLst>
    <p:tags r:id="rId57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188" autoAdjust="0"/>
  </p:normalViewPr>
  <p:slideViewPr>
    <p:cSldViewPr>
      <p:cViewPr varScale="1">
        <p:scale>
          <a:sx n="114" d="100"/>
          <a:sy n="114" d="100"/>
        </p:scale>
        <p:origin x="216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1" rIns="91439" bIns="45721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1" rIns="91439" bIns="457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DC17CE88-F2B2-440E-8D18-964787C4798E}" type="datetimeFigureOut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1" rIns="91439" bIns="45721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6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1" rIns="91439" bIns="457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9B04C791-05F9-4E62-8FE4-F5697B00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48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63988" y="0"/>
            <a:ext cx="3048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4710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1" y="4419601"/>
            <a:ext cx="5181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837614"/>
            <a:ext cx="3048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3988" y="8840788"/>
            <a:ext cx="30464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826" algn="l"/>
                <a:tab pos="1447652" algn="l"/>
                <a:tab pos="2171478" algn="l"/>
                <a:tab pos="289530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4241CEFA-BD11-4369-B02E-A7900080C3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7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AC2F5D09-9634-48DD-A910-E89D6FB36491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1720E68C-CB16-41A3-92BD-D2EAC37FB3BB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13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BE9ED1F-8884-4115-B49B-9E6C9AD91CF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14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BE9ED1F-8884-4115-B49B-9E6C9AD91CF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15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BE9ED1F-8884-4115-B49B-9E6C9AD91CF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16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BE9ED1F-8884-4115-B49B-9E6C9AD91CF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17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BE9ED1F-8884-4115-B49B-9E6C9AD91CF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18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3A74B48F-C34C-4313-908C-740D79125579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19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B5F439BF-B793-4ADB-AC2F-6BBEA4E17D07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20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40E34D90-22FF-4F80-8098-5AA3A9DB2A8B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21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F457106F-85D0-43F9-91FE-D3A62C8CE675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22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AC2F5D09-9634-48DD-A910-E89D6FB36491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5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BA781911-CCD0-4790-AE26-48B09780E51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23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DF7020C4-D311-4811-B8DD-85C2FB430A47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24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7D6A960B-1D44-406D-8795-A54A0FF509E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25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17036C00-A7AC-45AB-8BEA-59C8EC806956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26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14967B4C-961B-46AD-BCC0-63696DBB07AD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27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0349FCD3-B7F0-4BED-B327-EAE9CEA2EC36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28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CF8ED10-1FCE-4B59-9DAD-D9EB918D384E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29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8AA9B7E0-3DAB-428A-A11D-AC0B9ADD06A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30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8AA9B7E0-3DAB-428A-A11D-AC0B9ADD06A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31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8AA9B7E0-3DAB-428A-A11D-AC0B9ADD06A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32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AC2F5D09-9634-48DD-A910-E89D6FB36491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6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FD7EA33F-10C3-40FD-B765-971DFFFA4831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33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1D09CC08-256E-4EF9-995B-B345B46783CD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34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01EA48EC-9F0C-40A6-976C-56C739879D77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35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730076F-6866-487E-9F0F-906BB774BF3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36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A0A6701A-2CDB-46A5-9B5E-8A8268567EB5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37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7F832144-A338-4E4D-8790-EE54DC82859B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38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E10ED1F7-B0BB-467A-96DD-E71322CCCB54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39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B0AB409A-6027-4B48-ABAC-E3EC561C3B36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40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4ECDD28-35A7-4220-B2DA-771A7539D315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41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2FEB69F-8BB1-4EC3-B9C4-6C811BF1320D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42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01EF089-84DB-42A7-9C3B-EEFD0F9FF977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7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83FD9730-1055-4D73-B28A-1890A23B2951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43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98E286A3-5598-4181-AC44-2FE21AE6CCD4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44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963988" y="8840788"/>
            <a:ext cx="3048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FFFFCC"/>
              </a:buClr>
              <a:buSzPct val="100000"/>
              <a:tabLst>
                <a:tab pos="0" algn="l"/>
                <a:tab pos="914307" algn="l"/>
                <a:tab pos="1828613" algn="l"/>
                <a:tab pos="2742919" algn="l"/>
                <a:tab pos="3657225" algn="l"/>
                <a:tab pos="4571532" algn="l"/>
                <a:tab pos="5485839" algn="l"/>
                <a:tab pos="6400144" algn="l"/>
                <a:tab pos="7314451" algn="l"/>
                <a:tab pos="8230345" algn="l"/>
                <a:tab pos="9144651" algn="l"/>
                <a:tab pos="10058958" algn="l"/>
              </a:tabLst>
            </a:pPr>
            <a:fld id="{87ADBD7A-61F3-4DDB-BDEB-39DA9660A061}" type="slidenum">
              <a:rPr lang="en-GB" sz="1200">
                <a:solidFill>
                  <a:srgbClr val="FFFFCC"/>
                </a:solidFill>
              </a:rPr>
              <a:pPr algn="r">
                <a:buClr>
                  <a:srgbClr val="FFFFCC"/>
                </a:buClr>
                <a:buSzPct val="100000"/>
                <a:tabLst>
                  <a:tab pos="0" algn="l"/>
                  <a:tab pos="914307" algn="l"/>
                  <a:tab pos="1828613" algn="l"/>
                  <a:tab pos="2742919" algn="l"/>
                  <a:tab pos="3657225" algn="l"/>
                  <a:tab pos="4571532" algn="l"/>
                  <a:tab pos="5485839" algn="l"/>
                  <a:tab pos="6400144" algn="l"/>
                  <a:tab pos="7314451" algn="l"/>
                  <a:tab pos="8230345" algn="l"/>
                  <a:tab pos="9144651" algn="l"/>
                  <a:tab pos="10058958" algn="l"/>
                </a:tabLst>
              </a:pPr>
              <a:t>44</a:t>
            </a:fld>
            <a:endParaRPr lang="en-GB" sz="1200">
              <a:solidFill>
                <a:srgbClr val="FFFFCC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1168400" y="685801"/>
            <a:ext cx="4675188" cy="350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F377D213-A4AF-43DE-B094-88E26EFBD49D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45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AF156316-4D13-4545-9C50-C30B8AFD224C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46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06D9D8D-5F13-460B-9EAA-E72E25AFE575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47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06D9D8D-5F13-460B-9EAA-E72E25AFE575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48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1"/>
            <a:ext cx="5183188" cy="41941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01EF089-84DB-42A7-9C3B-EEFD0F9FF977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8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F491649D-74E5-4FAA-B3E4-DB504507C3DA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9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0D322C00-1497-469B-BCE9-1E9BAE9E4CD6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10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9264B381-88FE-425A-9659-D7597A420356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11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1720E68C-CB16-41A3-92BD-D2EAC37FB3BB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12</a:t>
            </a:fld>
            <a:endParaRPr lang="en-GB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216026" y="892176"/>
            <a:ext cx="4576763" cy="321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21" rIns="91439" bIns="45721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1082675" y="4421189"/>
            <a:ext cx="4840288" cy="35671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38039-F576-4032-8233-1EEB3ED15CE0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50E6A-2736-4A02-B543-C2D50593DC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F8084-EB53-444A-98A9-0E9F2302FA16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2405-8C2A-4A74-BE54-76B98B484F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44289-0A07-421D-8F27-9953788E773F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B896-D7B8-4AC1-9466-5D79940375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8F233-71C6-4E95-A9F8-1D0D7A3BD6B2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ADCD1-8293-4C6F-9BA6-22516D30A58F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C1DD0-D748-423F-97E7-3D4C16064CE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57578-21FA-4F7D-BD14-6C791A5A7D98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8A57F-2BAA-4E04-A1DB-37A8D15B680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430AE-3097-4023-9370-79DFC91B62A5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88FF-7E38-4ADD-9EFE-FADD58638C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2244C-D3C8-4B95-A7D7-DC301D369E3F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8F144-1C71-43E7-A9F1-5F6C415AB3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C2857-00AD-44D9-A0A5-F6325C06BC85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B9DA7-EB60-4604-981C-EB5C605A2D1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8773C-11F4-45D9-AA42-1DDEA58EAC5C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B005F-62EF-4EE2-9A8A-4634806AD21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2CA23-3E28-47C3-A407-1F6D815AD6C6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388EC-FCD1-43A2-A89B-1D85C8B0E3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fld id="{64952642-B086-4BD5-9118-7DF8CE19023D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55F278E8-5E39-4DF3-8D19-F835337134E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F78F233-71C6-4E95-A9F8-1D0D7A3BD6B2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Local%20Settings\Temporary%20Internet%20Files\Content.IE5\SGKUMW27\MS900388528%5b1%5d.wav" TargetMode="External"/><Relationship Id="rId1" Type="http://schemas.openxmlformats.org/officeDocument/2006/relationships/tags" Target="../tags/tag46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32.emf"/><Relationship Id="rId2" Type="http://schemas.openxmlformats.org/officeDocument/2006/relationships/tags" Target="../tags/tag5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33.emf"/><Relationship Id="rId2" Type="http://schemas.openxmlformats.org/officeDocument/2006/relationships/tags" Target="../tags/tag5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6200" y="1157288"/>
            <a:ext cx="83820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Illness in the Elderly -</a:t>
            </a:r>
            <a:br>
              <a:rPr lang="en-GB" sz="4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Dementia?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47800" y="4495800"/>
            <a:ext cx="6400800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algn="ctr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chemeClr val="tx1"/>
                </a:solidFill>
              </a:rPr>
              <a:t>Eileen M. Schwartz, MD</a:t>
            </a:r>
          </a:p>
          <a:p>
            <a:pPr algn="ctr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chemeClr val="tx1"/>
                </a:solidFill>
              </a:rPr>
              <a:t>Community Support Services</a:t>
            </a:r>
          </a:p>
          <a:p>
            <a:pPr algn="ctr">
              <a:spcBef>
                <a:spcPts val="45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an affiliated agency of the </a:t>
            </a:r>
          </a:p>
          <a:p>
            <a:pPr algn="ct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County of Summit </a:t>
            </a:r>
          </a:p>
          <a:p>
            <a:pPr algn="ct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Alcohol, Drug Addiction and Mental Health Services Board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7A4D50E7-3004-4D1D-B125-5E10EEC2D180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10</a:t>
            </a:fld>
            <a:endParaRPr lang="en-GB">
              <a:latin typeface="Arial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671512" y="296863"/>
            <a:ext cx="8143875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them so Challenging?</a:t>
            </a: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1513" y="1781175"/>
            <a:ext cx="7958137" cy="439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Biologic Issues</a:t>
            </a:r>
          </a:p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Slowed down metabolism</a:t>
            </a:r>
          </a:p>
          <a:p>
            <a:pPr marL="1287463" lvl="2" indent="-212725" hangingPunct="0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Laboratory abnormalities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8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Multiple medications- </a:t>
            </a:r>
          </a:p>
          <a:p>
            <a:pPr marL="1287463" lvl="2" indent="-212725" hangingPunct="0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Drug/drug interactions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S</a:t>
            </a: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ensory deficits</a:t>
            </a:r>
          </a:p>
          <a:p>
            <a:pPr marL="1287463" lvl="2" indent="-212725" hangingPunct="0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Visual loss</a:t>
            </a:r>
          </a:p>
          <a:p>
            <a:pPr marL="1287463" lvl="2" indent="-212725" hangingPunct="0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Hearing impairment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54250"/>
            <a:ext cx="3328988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4B316F76-764B-41C4-BC4C-CC425DEBE714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11</a:t>
            </a:fld>
            <a:endParaRPr lang="en-GB">
              <a:latin typeface="Arial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90526" y="238454"/>
            <a:ext cx="824388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older adults different?</a:t>
            </a: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762938" y="1630363"/>
            <a:ext cx="3884613" cy="44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Phase of life Issues-</a:t>
            </a:r>
          </a:p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Reminiscing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Grieving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Putting in order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Accepting fate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Increased spirituality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39788" y="1631950"/>
            <a:ext cx="3884612" cy="447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16" y="2209801"/>
            <a:ext cx="3429001" cy="3428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34C71C95-7DEE-4E79-9D8D-1D0A75498090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12</a:t>
            </a:fld>
            <a:endParaRPr lang="en-GB">
              <a:latin typeface="Arial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671512" y="255588"/>
            <a:ext cx="824388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Older Adults Unique? </a:t>
            </a: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71512" y="1676400"/>
            <a:ext cx="3884613" cy="44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Multiple Losses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Family and Friends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Independence/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Autonomy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Possessions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Bodily functions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Privacy</a:t>
            </a:r>
          </a:p>
        </p:txBody>
      </p:sp>
      <p:grpSp>
        <p:nvGrpSpPr>
          <p:cNvPr id="12293" name="Group 3"/>
          <p:cNvGrpSpPr>
            <a:grpSpLocks/>
          </p:cNvGrpSpPr>
          <p:nvPr/>
        </p:nvGrpSpPr>
        <p:grpSpPr bwMode="auto">
          <a:xfrm>
            <a:off x="5259253" y="2286000"/>
            <a:ext cx="2921000" cy="3433762"/>
            <a:chOff x="3141" y="1245"/>
            <a:chExt cx="2011" cy="2263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1" y="1245"/>
              <a:ext cx="2012" cy="2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3141" y="1245"/>
              <a:ext cx="2012" cy="2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FFFFCC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34C71C95-7DEE-4E79-9D8D-1D0A75498090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13</a:t>
            </a:fld>
            <a:endParaRPr lang="en-GB">
              <a:latin typeface="Arial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671512" y="255588"/>
            <a:ext cx="824388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Dementia 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5236" y="1676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Slow, gradual loss of mental abilities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Changes in --</a:t>
            </a: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Memory</a:t>
            </a: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Personality</a:t>
            </a: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chemeClr val="tx1"/>
                </a:solidFill>
                <a:latin typeface="+mn-lt"/>
              </a:rPr>
              <a:t>Behavior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143000" lvl="2" indent="-228600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Thinking Abilities</a:t>
            </a:r>
          </a:p>
        </p:txBody>
      </p:sp>
      <p:pic>
        <p:nvPicPr>
          <p:cNvPr id="9" name="Picture 3" descr="C:\Documents and Settings\User\Local Settings\Temporary Internet Files\Content.IE5\GY2WT9WG\MC900441523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5575" y="2921000"/>
            <a:ext cx="1873250" cy="1600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2591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214689B-9DC5-4651-A30F-1633119574BE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14</a:t>
            </a:fld>
            <a:endParaRPr lang="en-GB">
              <a:latin typeface="Arial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Dementia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Alzheimer’s disease is a type of dementia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There are many types of dementia caused by different conditions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Dementia is not a normal part of agin</a:t>
            </a:r>
            <a:r>
              <a:rPr lang="en-GB" sz="3200" dirty="0">
                <a:solidFill>
                  <a:srgbClr val="FFFFCC"/>
                </a:solidFill>
                <a:latin typeface="+mn-lt"/>
              </a:rPr>
              <a:t>g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214689B-9DC5-4651-A30F-1633119574BE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15</a:t>
            </a:fld>
            <a:endParaRPr lang="en-GB">
              <a:latin typeface="Arial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Complaints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905000"/>
            <a:ext cx="4194175" cy="44989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50-80% of older adults complain of memory problems</a:t>
            </a: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These complaints are usually a product of depression</a:t>
            </a:r>
          </a:p>
          <a:p>
            <a:pPr defTabSz="914400" fontAlgn="auto">
              <a:spcAft>
                <a:spcPts val="0"/>
              </a:spcAft>
              <a:buFont typeface="Wingdings 3" pitchFamily="18" charset="2"/>
              <a:buChar char="}"/>
            </a:pPr>
            <a:endParaRPr lang="en-US" dirty="0"/>
          </a:p>
        </p:txBody>
      </p:sp>
      <p:pic>
        <p:nvPicPr>
          <p:cNvPr id="6" name="Picture 4" descr="C:\Documents and Settings\User\Local Settings\Temporary Internet Files\Content.IE5\W7HIQ6SU\MP9004423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02676"/>
            <a:ext cx="36655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995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214689B-9DC5-4651-A30F-1633119574BE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16</a:t>
            </a:fld>
            <a:endParaRPr lang="en-GB">
              <a:latin typeface="Arial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and Aging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6974" y="1600200"/>
            <a:ext cx="854075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Greater loss </a:t>
            </a:r>
          </a:p>
          <a:p>
            <a:pPr lvl="1" defTabSz="914400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recall &gt; recognition capabilities</a:t>
            </a: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Slowing in:</a:t>
            </a:r>
          </a:p>
          <a:p>
            <a:pPr lvl="1" defTabSz="914400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 information processing</a:t>
            </a:r>
          </a:p>
          <a:p>
            <a:pPr lvl="1" defTabSz="914400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 selective attention </a:t>
            </a:r>
          </a:p>
          <a:p>
            <a:pPr lvl="1" defTabSz="914400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problem-solving ability</a:t>
            </a:r>
          </a:p>
          <a:p>
            <a:pPr lvl="1" defTabSz="914400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Vocabulary: </a:t>
            </a:r>
            <a:r>
              <a:rPr lang="en-US" sz="2600" dirty="0">
                <a:cs typeface="Times New Roman" panose="02020603050405020304" pitchFamily="18" charset="0"/>
              </a:rPr>
              <a:t>increases until the mid 70s, after which it decreases</a:t>
            </a:r>
          </a:p>
        </p:txBody>
      </p:sp>
      <p:pic>
        <p:nvPicPr>
          <p:cNvPr id="8" name="Picture 5" descr="C:\Documents and Settings\User\Local Settings\Temporary Internet Files\Content.IE5\344CBDD8\MP9003853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394" y="1447800"/>
            <a:ext cx="28642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743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214689B-9DC5-4651-A30F-1633119574BE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17</a:t>
            </a:fld>
            <a:endParaRPr lang="en-GB">
              <a:latin typeface="Arial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 Disease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719" y="1623848"/>
            <a:ext cx="8038881" cy="48768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Strikes 8-15% of people over the age of 65,       43% of those over 85 years</a:t>
            </a:r>
          </a:p>
          <a:p>
            <a:pPr marL="136525" indent="0"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"/>
              <a:buNone/>
            </a:pPr>
            <a:endParaRPr lang="en-US" sz="900" dirty="0"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Gradual, yet relentless, attack on memory</a:t>
            </a:r>
          </a:p>
          <a:p>
            <a:pPr marL="136525" indent="0"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"/>
              <a:buNone/>
            </a:pPr>
            <a:endParaRPr lang="en-US" sz="1050" dirty="0"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Other cognitive deficits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 language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object recognition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 executive functioning</a:t>
            </a:r>
          </a:p>
          <a:p>
            <a:pPr marL="136525" indent="0"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"/>
              <a:buNone/>
            </a:pPr>
            <a:endParaRPr lang="en-US" sz="1050" dirty="0"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Personality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65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214689B-9DC5-4651-A30F-1633119574BE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18</a:t>
            </a:fld>
            <a:endParaRPr lang="en-GB">
              <a:latin typeface="Arial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 Disease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Behavioral symptoms- impose strain on caregivers </a:t>
            </a: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>
                <a:cs typeface="Times New Roman" panose="02020603050405020304" pitchFamily="18" charset="0"/>
              </a:rPr>
              <a:t>Direct and Indirect costs estimated at $203 billion  each year</a:t>
            </a:r>
          </a:p>
          <a:p>
            <a:pPr defTabSz="914400" fontAlgn="auto">
              <a:spcAft>
                <a:spcPts val="0"/>
              </a:spcAft>
              <a:buFont typeface="Wingdings 3" pitchFamily="18" charset="2"/>
              <a:buChar char="}"/>
            </a:pPr>
            <a:endParaRPr lang="en-US" dirty="0"/>
          </a:p>
        </p:txBody>
      </p:sp>
      <p:pic>
        <p:nvPicPr>
          <p:cNvPr id="7" name="Picture 5" descr="C:\Documents and Settings\User\Local Settings\Temporary Internet Files\Content.IE5\F19E2EVQ\MC9001857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4010" y="4038600"/>
            <a:ext cx="23917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059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A7478BC7-01FF-4294-BE9A-3C1AAC6802FB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19</a:t>
            </a:fld>
            <a:endParaRPr lang="en-GB">
              <a:latin typeface="Arial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659524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at risk ?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People over the age of 65 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Men &gt; Women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Less educated &gt; More educated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older adults develop</a:t>
            </a:r>
            <a:br>
              <a:rPr lang="en-US" sz="48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dementia eventually?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362200"/>
            <a:ext cx="4114800" cy="4708525"/>
          </a:xfrm>
        </p:spPr>
        <p:txBody>
          <a:bodyPr>
            <a:noAutofit/>
          </a:bodyPr>
          <a:lstStyle/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True</a:t>
            </a:r>
          </a:p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4685016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7" imgW="4572163" imgH="5143398" progId="MSGraph.Chart.8">
                  <p:embed followColorScheme="full"/>
                </p:oleObj>
              </mc:Choice>
              <mc:Fallback>
                <p:oleObj name="Chart" r:id="rId7" imgW="4572163" imgH="5143398" progId="MSGraph.Chart.8">
                  <p:embed followColorScheme="full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ahoma"/>
                </a:rPr>
                <a:t>10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120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B5344D9C-38B9-47B9-AA55-2383043B6A0E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20</a:t>
            </a:fld>
            <a:endParaRPr lang="en-GB"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dementia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Irreversible conditions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stroke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Parkinson’s disease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Alzheimer’s disease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AIDS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rare viruses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certain inherited diseases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421032" y="2819400"/>
            <a:ext cx="3494368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0B3E8E93-332C-4847-ACDE-972705A7A197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21</a:t>
            </a:fld>
            <a:endParaRPr lang="en-GB">
              <a:latin typeface="Arial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dementia</a:t>
            </a: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Reversible causes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thyroid problems                          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alcoholism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poor nutrition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emotional problems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reactions to medications</a:t>
            </a:r>
          </a:p>
          <a:p>
            <a:pPr marL="741363" lvl="1" indent="-284163">
              <a:spcBef>
                <a:spcPts val="45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other problems -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head injury, certain infections, increased pressure on brain, </a:t>
            </a:r>
            <a:r>
              <a:rPr lang="en-GB" sz="1800" dirty="0" err="1">
                <a:solidFill>
                  <a:schemeClr val="tx1"/>
                </a:solidFill>
                <a:latin typeface="+mn-lt"/>
              </a:rPr>
              <a:t>tumors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, syphilis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20900"/>
            <a:ext cx="2438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2438400" y="3889375"/>
            <a:ext cx="890111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>
              <a:solidFill>
                <a:srgbClr val="FFFFCC"/>
              </a:solidFill>
            </a:endParaRPr>
          </a:p>
          <a:p>
            <a:pPr lvl="1"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7EA78D97-BBBA-48E6-B11C-94A134F1DBA8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22</a:t>
            </a:fld>
            <a:endParaRPr lang="en-GB">
              <a:latin typeface="Arial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signs of dementia ?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8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u="sng" dirty="0">
                <a:solidFill>
                  <a:schemeClr val="tx1"/>
                </a:solidFill>
                <a:latin typeface="+mn-lt"/>
              </a:rPr>
              <a:t>Forgetfulness</a:t>
            </a:r>
            <a:r>
              <a:rPr lang="en-GB" sz="3200" dirty="0">
                <a:solidFill>
                  <a:schemeClr val="tx1"/>
                </a:solidFill>
                <a:latin typeface="+mn-lt"/>
              </a:rPr>
              <a:t> - person may not remember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names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dates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events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directions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appointments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location of household objects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FFFFCC"/>
              </a:solidFill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743200"/>
            <a:ext cx="3200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3E21909E-3B9D-4A3A-8C09-CF084F61CE58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23</a:t>
            </a:fld>
            <a:endParaRPr lang="en-GB">
              <a:latin typeface="Arial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signs of dementia ?</a:t>
            </a: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8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u="sng" dirty="0">
                <a:solidFill>
                  <a:schemeClr val="tx1"/>
                </a:solidFill>
                <a:latin typeface="+mn-lt"/>
              </a:rPr>
              <a:t>Confusion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may not be able to follow directions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may not be able to learn new skills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judgment and reasoning may be poor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9DDF9659-9A71-47C7-A02B-2D5385B62E9B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24</a:t>
            </a:fld>
            <a:endParaRPr lang="en-GB">
              <a:latin typeface="Arial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signs of dementia ?</a:t>
            </a: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May no longer be able to: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dress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prepare food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wash or bathe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manage money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communicate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667" y="2362200"/>
            <a:ext cx="3444601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460E1DF1-F111-454F-ABD0-2A1112C4EA9B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25</a:t>
            </a:fld>
            <a:endParaRPr lang="en-GB">
              <a:latin typeface="Arial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signs of dementia ?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withdrawal</a:t>
            </a: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low energy</a:t>
            </a: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hostile feelings</a:t>
            </a: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loss of interest</a:t>
            </a: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mistrust of others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4648200" y="2057400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Misinterpreting -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actions or words of others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who people are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environment</a:t>
            </a:r>
          </a:p>
          <a:p>
            <a:pPr marL="741363" lvl="1" indent="-284163">
              <a:spcBef>
                <a:spcPts val="6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DEA141A7-4455-4FE9-AEBD-E97D09E072D7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26</a:t>
            </a:fld>
            <a:endParaRPr lang="en-GB">
              <a:latin typeface="Arial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signs of dementia ?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u="sng" dirty="0">
                <a:solidFill>
                  <a:schemeClr val="tx1"/>
                </a:solidFill>
                <a:latin typeface="+mn-lt"/>
              </a:rPr>
              <a:t>Difficult </a:t>
            </a:r>
            <a:r>
              <a:rPr lang="en-GB" sz="3200" b="1" u="sng" dirty="0" err="1">
                <a:solidFill>
                  <a:schemeClr val="tx1"/>
                </a:solidFill>
                <a:latin typeface="+mn-lt"/>
              </a:rPr>
              <a:t>behaviors</a:t>
            </a:r>
            <a:endParaRPr lang="en-GB" sz="3200" b="1" u="sng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b="1" u="sng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wandering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resisting help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agitation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incontinence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inappropriate sexual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behaviors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suspiciousness or paranoia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3200400" cy="2503488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405D410E-5AAB-438C-9B50-053140C9D0A2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27</a:t>
            </a:fld>
            <a:endParaRPr lang="en-GB">
              <a:latin typeface="Arial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Dementia</a:t>
            </a: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dirty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Family background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Medical history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Lab tests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Psychiatric evaluation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Oral and written tests</a:t>
            </a:r>
          </a:p>
        </p:txBody>
      </p:sp>
      <p:pic>
        <p:nvPicPr>
          <p:cNvPr id="27653" name="Picture 2" descr="C:\Documents and Settings\User\Local Settings\Temporary Internet Files\Content.IE5\GY2WT9WG\MC9000451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DF0998F3-9074-48F0-B5DA-C2366ADD388C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28</a:t>
            </a:fld>
            <a:endParaRPr lang="en-GB">
              <a:latin typeface="Arial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</a:t>
            </a:r>
            <a:r>
              <a:rPr lang="en-GB" sz="4400" i="1" dirty="0">
                <a:solidFill>
                  <a:srgbClr val="FFCC66"/>
                </a:solidFill>
              </a:rPr>
              <a:t> </a:t>
            </a: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Treat underlying condition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medication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change in prescription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professional counselling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nutritional program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treatment of alcoholism or drug dependence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better social networking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surgery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01CAEDFD-558C-4BF6-A761-6E55CD083E9B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29</a:t>
            </a:fld>
            <a:endParaRPr lang="en-GB">
              <a:latin typeface="Arial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</a:t>
            </a: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For  irreversible dementia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medications - sleep, depression, agitation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daily lists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orderly arrangement of surroundings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daily exercise and proper diet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recreational therapy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9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Older</a:t>
            </a:r>
            <a:r>
              <a:rPr lang="en-US" sz="44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adults don’t have </a:t>
            </a:r>
            <a:br>
              <a:rPr lang="en-US" sz="44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schizophrenia…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2514600"/>
            <a:ext cx="4114800" cy="4708525"/>
          </a:xfrm>
        </p:spPr>
        <p:txBody>
          <a:bodyPr>
            <a:noAutofit/>
          </a:bodyPr>
          <a:lstStyle/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True</a:t>
            </a:r>
          </a:p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7926022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hart" r:id="rId7" imgW="4572163" imgH="5143398" progId="MSGraph.Chart.8">
                  <p:embed followColorScheme="full"/>
                </p:oleObj>
              </mc:Choice>
              <mc:Fallback>
                <p:oleObj name="Chart" r:id="rId7" imgW="4572163" imgH="5143398" progId="MSGraph.Chart.8">
                  <p:embed followColorScheme="full"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ahoma"/>
                </a:rPr>
                <a:t>10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4576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24495CC0-F66F-4878-A4B3-1D54327823F3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30</a:t>
            </a:fld>
            <a:endParaRPr lang="en-GB">
              <a:latin typeface="Arial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</a:t>
            </a: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Treat the symptoms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Psychosis - paranoia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Depression with or without anxiety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Restlessness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Mood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lability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Delay the decline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24495CC0-F66F-4878-A4B3-1D54327823F3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31</a:t>
            </a:fld>
            <a:endParaRPr lang="en-GB">
              <a:latin typeface="Arial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the decline </a:t>
            </a: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Slow the curve of decline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Change time course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Prolong needed time for nursing home placement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The earlier the start of treatment, the better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Improvement in Memory usually not seen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May be improvement in self care abilities and </a:t>
            </a:r>
            <a:r>
              <a:rPr lang="en-GB" sz="3200" dirty="0" err="1">
                <a:solidFill>
                  <a:schemeClr val="tx1"/>
                </a:solidFill>
                <a:latin typeface="+mn-lt"/>
              </a:rPr>
              <a:t>behavioral</a:t>
            </a:r>
            <a:r>
              <a:rPr lang="en-GB" sz="3200" dirty="0">
                <a:solidFill>
                  <a:schemeClr val="tx1"/>
                </a:solidFill>
                <a:latin typeface="+mn-lt"/>
              </a:rPr>
              <a:t> disturbances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72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24495CC0-F66F-4878-A4B3-1D54327823F3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32</a:t>
            </a:fld>
            <a:endParaRPr lang="en-GB">
              <a:latin typeface="Arial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1000" y="379413"/>
            <a:ext cx="8077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specific to Dementia </a:t>
            </a: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001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Aricept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Exelon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Namenda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5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Companies trying various applications/forms</a:t>
            </a:r>
          </a:p>
          <a:p>
            <a:pPr marL="798513" lvl="1" indent="-341313">
              <a:spcBef>
                <a:spcPts val="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Pill</a:t>
            </a:r>
          </a:p>
          <a:p>
            <a:pPr marL="798513" lvl="1" indent="-341313">
              <a:spcBef>
                <a:spcPts val="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Dissolving tablet</a:t>
            </a:r>
          </a:p>
          <a:p>
            <a:pPr marL="798513" lvl="1" indent="-341313">
              <a:spcBef>
                <a:spcPts val="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Patch</a:t>
            </a:r>
          </a:p>
          <a:p>
            <a:pPr marL="798513" lvl="1" indent="-341313">
              <a:spcBef>
                <a:spcPts val="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Long acting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598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436FDA28-D007-497E-AC38-8F0E48F19038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33</a:t>
            </a:fld>
            <a:endParaRPr lang="en-GB">
              <a:latin typeface="Arial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649014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for the Caregiver</a:t>
            </a: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7772400" cy="470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Support groups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Mental health care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Adult day care programs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Home health agencies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Long-term care facilities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Respite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Hospice personnel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rgbClr val="FFFFCC"/>
              </a:solidFill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786063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7723AC48-A4F6-4C22-8654-42F14EBC9882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34</a:t>
            </a:fld>
            <a:endParaRPr lang="en-GB">
              <a:latin typeface="Arial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do?</a:t>
            </a: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Recognize the illness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Get to medical help as needed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Acknowledge the needs of the person (privacy, respect)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Be patient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Simplify requests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Do not overreact or confront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66A36FF3-73B0-4172-9489-958A6D9928A2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35</a:t>
            </a:fld>
            <a:endParaRPr lang="en-GB">
              <a:latin typeface="Arial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777240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Illnesses that mimic psychiatric conditions</a:t>
            </a: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371600" y="37338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4098" name="Picture 2" descr="C:\Documents and Settings\User\Local Settings\Temporary Internet Files\Content.IE5\90Y015CK\MC900383958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4231728"/>
            <a:ext cx="4572000" cy="158557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FF00"/>
            </a:solidFill>
          </a:ln>
          <a:effectLst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C2FE7214-0369-4C01-A0A1-949DC382B2D7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36</a:t>
            </a:fld>
            <a:endParaRPr lang="en-GB">
              <a:latin typeface="Arial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Mental Status Change</a:t>
            </a: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Disturbance of consciousness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reduced awareness of environment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reduced ability to focus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reduced ability to sustain or shift attention</a:t>
            </a:r>
          </a:p>
        </p:txBody>
      </p:sp>
      <p:pic>
        <p:nvPicPr>
          <p:cNvPr id="2051" name="Picture 3" descr="C:\Documents and Settings\User\Local Settings\Temporary Internet Files\Content.IE5\SGKUMW27\MC9000786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99414" y="1580220"/>
            <a:ext cx="1700195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DA1FDAD2-9104-4FF1-9054-3C92030D7E1F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37</a:t>
            </a:fld>
            <a:endParaRPr lang="en-GB">
              <a:latin typeface="Arial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</a:t>
            </a:r>
            <a:r>
              <a:rPr lang="en-GB" sz="4400" b="1" i="1" dirty="0">
                <a:solidFill>
                  <a:srgbClr val="FFCC00"/>
                </a:solidFill>
              </a:rPr>
              <a:t>Delirium</a:t>
            </a: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Change in cognition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memory deficit (mostly recent)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disorientation (mostly to time or place)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language disturbance (impaired naming, possibly aphasia)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development of perceptual disturbances (mostly visual)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379DAE68-B930-46AD-B861-3040C4087B4C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38</a:t>
            </a:fld>
            <a:endParaRPr lang="en-GB">
              <a:latin typeface="Arial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Delirium</a:t>
            </a: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Disturbance develops over a short period of time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usually hours to days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Presentation fluctuates during the course of the day</a:t>
            </a:r>
          </a:p>
        </p:txBody>
      </p:sp>
      <p:pic>
        <p:nvPicPr>
          <p:cNvPr id="36869" name="Picture 2" descr="C:\Documents and Settings\User\Local Settings\Temporary Internet Files\Content.IE5\GY2WT9WG\MC9001393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21437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5B05D714-2A30-4380-8B49-0B0AD2BD3AB8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39</a:t>
            </a:fld>
            <a:endParaRPr lang="en-GB">
              <a:latin typeface="Arial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667407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Features</a:t>
            </a: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Disturbance of sleep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daytime sleepiness, night time agitation, poor sleep continuity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Disturbance of psychomotor activity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hyperactive - agitated, psychotic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hypoactive - lethargic, confused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mixed</a:t>
            </a:r>
          </a:p>
        </p:txBody>
      </p:sp>
      <p:pic>
        <p:nvPicPr>
          <p:cNvPr id="4" name="MS900388528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132388"/>
            <a:ext cx="990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Thyroid disease can appear as a symptom of mental illness?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2931620"/>
            <a:ext cx="4114800" cy="3413125"/>
          </a:xfrm>
        </p:spPr>
        <p:txBody>
          <a:bodyPr>
            <a:noAutofit/>
          </a:bodyPr>
          <a:lstStyle/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True</a:t>
            </a:r>
          </a:p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78751856"/>
              </p:ext>
            </p:extLst>
          </p:nvPr>
        </p:nvGraphicFramePr>
        <p:xfrm>
          <a:off x="4114800" y="2362200"/>
          <a:ext cx="4686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hart" r:id="rId7" imgW="4686280" imgH="4114719" progId="MSGraph.Chart.8">
                  <p:embed followColorScheme="full"/>
                </p:oleObj>
              </mc:Choice>
              <mc:Fallback>
                <p:oleObj name="Chart" r:id="rId7" imgW="4686280" imgH="4114719" progId="MSGraph.Chart.8">
                  <p:embed followColorScheme="full"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46863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ahoma"/>
                </a:rPr>
                <a:t>10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833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92FD4FA3-DFE7-4F8F-B906-067F59783257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40</a:t>
            </a:fld>
            <a:endParaRPr lang="en-GB">
              <a:latin typeface="Arial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Features</a:t>
            </a: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Emotional disturbances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anxiety, fear, depression, irritability, anger, euphoria, apathy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affective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lability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- rapid shifts, unpredictable </a:t>
            </a:r>
          </a:p>
        </p:txBody>
      </p:sp>
      <p:pic>
        <p:nvPicPr>
          <p:cNvPr id="38917" name="Picture 2" descr="C:\Documents and Settings\User\Local Settings\Temporary Internet Files\Content.IE5\GY2WT9WG\MC9003385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105400"/>
            <a:ext cx="6223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9DF1839A-D740-4EFF-A689-ECA02314E713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41</a:t>
            </a:fld>
            <a:endParaRPr lang="en-GB">
              <a:latin typeface="Arial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Features</a:t>
            </a: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Nonspecific neurological abnormalities (depending on </a:t>
            </a:r>
            <a:r>
              <a:rPr lang="en-GB" sz="3200" dirty="0" err="1">
                <a:solidFill>
                  <a:schemeClr val="tx1"/>
                </a:solidFill>
                <a:latin typeface="+mn-lt"/>
              </a:rPr>
              <a:t>etiology</a:t>
            </a:r>
            <a:r>
              <a:rPr lang="en-GB" sz="32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Ex.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Nystagmus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and ataxia from medication intoxication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Cerebellar signs, myoclonus, generalized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hyperreflexia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may be seen from lithium toxicity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background slowing on EEG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AD87D8C7-9026-4626-9D57-B37CDAAFD203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42</a:t>
            </a:fld>
            <a:endParaRPr lang="en-GB">
              <a:latin typeface="Arial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685800" y="355765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Diagnosis</a:t>
            </a: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Dementia vs. Delirium or 		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delirium superimposed on dementia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differences noted in disturbed  consciousness or arousal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differences noted in fluctuating course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need for collateral information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rgbClr val="FFFFCC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CD7AFCE2-CD61-4707-AFA6-A75A6601DF34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43</a:t>
            </a:fld>
            <a:endParaRPr lang="en-GB">
              <a:latin typeface="Arial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685800" y="90488"/>
            <a:ext cx="77724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Condition Assoc. with Delirium</a:t>
            </a: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Metabolic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renal or hepatic failure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anemia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hypoxia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hypoglycemia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thiamine deficiency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Endocrinopathy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fluid or electrolyte imbalance</a:t>
            </a: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151063" cy="259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97BCFB62-D97A-44D1-85D2-226C51E36940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44</a:t>
            </a:fld>
            <a:endParaRPr lang="en-GB">
              <a:latin typeface="Arial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685800" y="90488"/>
            <a:ext cx="77724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Condition Associated with Delirium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Cardiopulmonary disorder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myocardial infarction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congestive heart failure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cardiac arrhythmia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shock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respiratory failure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638800" y="2971800"/>
            <a:ext cx="2971800" cy="22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70F59BBD-2376-4C88-AD74-8809A9386FE9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45</a:t>
            </a:fld>
            <a:endParaRPr lang="en-GB">
              <a:latin typeface="Arial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685800" y="90488"/>
            <a:ext cx="77724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Condition Associated with Delirium</a:t>
            </a: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Systemic illness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substance intoxication or withdrawal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infection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neoplasm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sensory deprivation</a:t>
            </a: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temperature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dysregulation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741363" lvl="1" indent="-28416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postoperative state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2808288" cy="212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9C53EE54-9631-4560-8744-FE0671E5DDB7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46</a:t>
            </a:fld>
            <a:endParaRPr lang="en-GB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</a:t>
            </a:r>
            <a:r>
              <a:rPr lang="en-GB" sz="4400" b="1" i="1" dirty="0">
                <a:solidFill>
                  <a:srgbClr val="FFCC00"/>
                </a:solidFill>
              </a:rPr>
              <a:t>Conditions</a:t>
            </a: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55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Hypothyroidism - depression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Hyperthyroidism - mania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Hyperglycemia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- mania, agitation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Metabolic disturbances - psychosis, agitation (delirium)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70666E5-F7F7-4391-B7FB-1CB0D9CD1465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47</a:t>
            </a:fld>
            <a:endParaRPr lang="en-GB">
              <a:latin typeface="Arial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psychiatric condition?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Alcohol withdrawal - anxiety attacks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Alcohol, drug intoxication - psychosis</a:t>
            </a: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Head injury - dementia, psychosis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170666E5-F7F7-4391-B7FB-1CB0D9CD1465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48</a:t>
            </a:fld>
            <a:endParaRPr lang="en-GB">
              <a:latin typeface="Arial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685800" y="3794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Delivery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780361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Treatment of mental illness in the community can prevent institutionalization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Untreated mental illness can turn a minor medical problem into a life-threatening and costly condition</a:t>
            </a:r>
          </a:p>
          <a:p>
            <a:pPr defTabSz="914400" fontAlgn="auto"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68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l"/>
            <a:r>
              <a:rPr lang="en-US" sz="4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Delirium occurs only in </a:t>
            </a:r>
            <a:br>
              <a:rPr lang="en-US" sz="4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older adults.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819400"/>
            <a:ext cx="4114800" cy="4708525"/>
          </a:xfrm>
        </p:spPr>
        <p:txBody>
          <a:bodyPr>
            <a:noAutofit/>
          </a:bodyPr>
          <a:lstStyle/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True</a:t>
            </a:r>
          </a:p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07569908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436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5800" y="440532"/>
            <a:ext cx="77724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</a:p>
          <a:p>
            <a:pPr>
              <a:buClr>
                <a:srgbClr val="FFCC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2510" y="15240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/>
              <a:t>Lengthening of average life span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47 years in 1900, 75 years in mid-1990s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/>
              <a:t>Almost 20% of the greater than fifty age group experience specific mental disorders not part of normal aging</a:t>
            </a: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endParaRPr lang="en-US" dirty="0"/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pitchFamily="18" charset="2"/>
              <a:buChar char="}"/>
            </a:pPr>
            <a:r>
              <a:rPr lang="en-US" dirty="0"/>
              <a:t>Unrecognized or untreated mental illness can be severely impairing or even fatal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2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Dementia and Depression have similar symptoms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667000"/>
            <a:ext cx="4114800" cy="4708525"/>
          </a:xfrm>
        </p:spPr>
        <p:txBody>
          <a:bodyPr>
            <a:noAutofit/>
          </a:bodyPr>
          <a:lstStyle/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True</a:t>
            </a:r>
          </a:p>
          <a:p>
            <a:pPr marL="650875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sz="3200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06F2-F56D-47DC-8AA0-379FA6401EAE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0875381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410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4191000" y="76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341805" y="429161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</a:t>
            </a:r>
            <a:endParaRPr lang="en-US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94205" y="1600200"/>
            <a:ext cx="7772400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Training</a:t>
            </a:r>
          </a:p>
          <a:p>
            <a:pPr lvl="1"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Mental health education to non-mental health care givers</a:t>
            </a: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Collaboration between agencies</a:t>
            </a:r>
          </a:p>
          <a:p>
            <a:pPr marL="68580" indent="0" defTabSz="914400" fontAlgn="auto">
              <a:spcAft>
                <a:spcPts val="0"/>
              </a:spcAft>
              <a:buClr>
                <a:srgbClr val="FFC000"/>
              </a:buClr>
              <a:buFont typeface="Wingdings"/>
              <a:buNone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Advocate for parity of services</a:t>
            </a: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More money for group homes/assisted living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133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4191000" y="76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341805" y="429161"/>
            <a:ext cx="807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conclusion ~</a:t>
            </a:r>
          </a:p>
          <a:p>
            <a:r>
              <a:rPr lang="en-US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Illness in the Elderly</a:t>
            </a:r>
            <a:endParaRPr lang="en-US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1" descr="C:\Documents and Settings\User\Local Settings\Temporary Internet Files\Content.IE5\SGKUMW27\MP9004075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519">
            <a:off x="439438" y="2443111"/>
            <a:ext cx="4368459" cy="281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5050928" y="1752600"/>
            <a:ext cx="4194175" cy="4498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Very complicated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Confounding diagnosis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Multiple medical problems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Physiologic  changes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Stage of Life differences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Very gratifying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962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17" y="1828800"/>
            <a:ext cx="423106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78834" y="5562599"/>
            <a:ext cx="69372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a difference</a:t>
            </a:r>
            <a:r>
              <a:rPr lang="en-US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752600" y="22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4191000" y="76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336550" y="636657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 …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95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3250" y="399393"/>
            <a:ext cx="8540750" cy="1143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sz="4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Culture of the Older Adult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03250" y="1600200"/>
            <a:ext cx="4194175" cy="44989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fontAlgn="auto"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/>
              <a:t>WWI, WWII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/>
              <a:t>Depression years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/>
              <a:t>No technology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/>
              <a:t>No abuse prevention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/>
              <a:t>Family dynamics</a:t>
            </a:r>
          </a:p>
          <a:p>
            <a:pPr defTabSz="914400" fontAlgn="auto">
              <a:spcAft>
                <a:spcPts val="0"/>
              </a:spcAft>
              <a:buClr>
                <a:srgbClr val="FFCC66"/>
              </a:buClr>
              <a:buFont typeface="Wingdings 3" pitchFamily="18" charset="2"/>
              <a:buChar char="}"/>
            </a:pPr>
            <a:r>
              <a:rPr lang="en-US" dirty="0"/>
              <a:t>Prejudices</a:t>
            </a:r>
          </a:p>
        </p:txBody>
      </p:sp>
      <p:pic>
        <p:nvPicPr>
          <p:cNvPr id="7" name="Picture 4" descr="C:\Documents and Settings\User\Local Settings\Temporary Internet Files\Content.IE5\1X3I90K1\MC9001550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1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98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BFC95258-474E-4C2B-8C1C-E00857F4B91A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7</a:t>
            </a:fld>
            <a:endParaRPr lang="en-GB">
              <a:latin typeface="Arial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685800" y="342134"/>
            <a:ext cx="78105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Illness in the older adult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722586" y="1905000"/>
            <a:ext cx="7958138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Illnesses starting at an early age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Schizophrenia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Bipolar disorder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Personality disorders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Depressive disorders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BFC95258-474E-4C2B-8C1C-E00857F4B91A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8</a:t>
            </a:fld>
            <a:endParaRPr lang="en-GB">
              <a:latin typeface="Arial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685800" y="342134"/>
            <a:ext cx="78105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Illness in the older adult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828800"/>
            <a:ext cx="7953375" cy="4392613"/>
          </a:xfrm>
          <a:prstGeom prst="rect">
            <a:avLst/>
          </a:prstGeom>
        </p:spPr>
        <p:txBody>
          <a:bodyPr lIns="0" tIns="0" rIns="0" bIns="0"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23863" indent="-319088" defTabSz="914400" fontAlgn="auto">
              <a:spcAft>
                <a:spcPts val="0"/>
              </a:spcAft>
              <a:buClr>
                <a:srgbClr val="FFC000"/>
              </a:buClr>
              <a:buSzPct val="45000"/>
              <a:buFont typeface="StarSymbol"/>
              <a:buChar char="●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r>
              <a:rPr lang="en-GB" dirty="0">
                <a:cs typeface="Times New Roman" panose="02020603050405020304" pitchFamily="18" charset="0"/>
              </a:rPr>
              <a:t>Specific to Older Adults- Usually</a:t>
            </a:r>
          </a:p>
          <a:p>
            <a:pPr marL="561975" indent="-457200" defTabSz="914400" fontAlgn="auto">
              <a:spcAft>
                <a:spcPts val="0"/>
              </a:spcAft>
              <a:buClr>
                <a:srgbClr val="FFC000"/>
              </a:buClr>
              <a:buSzPct val="45000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endParaRPr lang="en-GB" dirty="0">
              <a:cs typeface="Times New Roman" panose="02020603050405020304" pitchFamily="18" charset="0"/>
            </a:endParaRPr>
          </a:p>
          <a:p>
            <a:pPr marL="855663" lvl="1" defTabSz="914400" fontAlgn="auto">
              <a:spcAft>
                <a:spcPts val="0"/>
              </a:spcAft>
              <a:buClr>
                <a:srgbClr val="FFC000"/>
              </a:buClr>
              <a:buSzPct val="75000"/>
              <a:buFont typeface="Symbol" pitchFamily="18" charset="2"/>
              <a:buChar char="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r>
              <a:rPr lang="en-GB" dirty="0">
                <a:cs typeface="Times New Roman" panose="02020603050405020304" pitchFamily="18" charset="0"/>
              </a:rPr>
              <a:t>Dementia</a:t>
            </a:r>
          </a:p>
          <a:p>
            <a:pPr marL="1027113" lvl="1" indent="-457200" defTabSz="914400" fontAlgn="auto">
              <a:spcAft>
                <a:spcPts val="0"/>
              </a:spcAft>
              <a:buClr>
                <a:srgbClr val="FFC000"/>
              </a:buClr>
              <a:buSzPct val="75000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endParaRPr lang="en-GB" dirty="0">
              <a:cs typeface="Times New Roman" panose="02020603050405020304" pitchFamily="18" charset="0"/>
            </a:endParaRPr>
          </a:p>
          <a:p>
            <a:pPr marL="855663" lvl="1" defTabSz="914400" fontAlgn="auto">
              <a:spcAft>
                <a:spcPts val="0"/>
              </a:spcAft>
              <a:buClr>
                <a:srgbClr val="FFC000"/>
              </a:buClr>
              <a:buSzPct val="75000"/>
              <a:buFont typeface="Symbol" pitchFamily="18" charset="2"/>
              <a:buChar char="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r>
              <a:rPr lang="en-GB" dirty="0">
                <a:cs typeface="Times New Roman" panose="02020603050405020304" pitchFamily="18" charset="0"/>
              </a:rPr>
              <a:t>Delirium</a:t>
            </a:r>
          </a:p>
          <a:p>
            <a:pPr marL="1027113" lvl="1" indent="-457200" defTabSz="914400" fontAlgn="auto">
              <a:spcAft>
                <a:spcPts val="0"/>
              </a:spcAft>
              <a:buClr>
                <a:srgbClr val="FFC000"/>
              </a:buClr>
              <a:buSzPct val="75000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endParaRPr lang="en-GB" dirty="0">
              <a:cs typeface="Times New Roman" panose="02020603050405020304" pitchFamily="18" charset="0"/>
            </a:endParaRPr>
          </a:p>
          <a:p>
            <a:pPr marL="855663" lvl="1" defTabSz="914400" fontAlgn="auto">
              <a:spcAft>
                <a:spcPts val="0"/>
              </a:spcAft>
              <a:buClr>
                <a:srgbClr val="FFC000"/>
              </a:buClr>
              <a:buSzPct val="75000"/>
              <a:buFont typeface="Symbol" pitchFamily="18" charset="2"/>
              <a:buChar char=""/>
              <a:tabLst>
                <a:tab pos="993775" algn="l"/>
                <a:tab pos="1908175" algn="l"/>
                <a:tab pos="2822575" algn="l"/>
                <a:tab pos="3736975" algn="l"/>
                <a:tab pos="4651375" algn="l"/>
                <a:tab pos="5565775" algn="l"/>
                <a:tab pos="6480175" algn="l"/>
                <a:tab pos="7394575" algn="l"/>
                <a:tab pos="8308975" algn="l"/>
                <a:tab pos="9223375" algn="l"/>
                <a:tab pos="10137775" algn="l"/>
              </a:tabLst>
            </a:pPr>
            <a:r>
              <a:rPr lang="en-GB" dirty="0">
                <a:cs typeface="Times New Roman" panose="02020603050405020304" pitchFamily="18" charset="0"/>
              </a:rPr>
              <a:t>Geriatric Depression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9599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5ED1EF38-DB35-405A-9612-074CEB41E987}" type="slidenum">
              <a:rPr lang="en-GB">
                <a:latin typeface="Arial" pitchFamily="34" charset="0"/>
              </a:rPr>
              <a:pPr>
                <a:buFont typeface="Arial" pitchFamily="34" charset="0"/>
                <a:buNone/>
                <a:defRPr/>
              </a:pPr>
              <a:t>9</a:t>
            </a:fld>
            <a:endParaRPr lang="en-GB">
              <a:latin typeface="Arial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666258" y="381000"/>
            <a:ext cx="78105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Older Adults So Challenging?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85800" y="2133600"/>
            <a:ext cx="7958138" cy="44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They don't like psychiatrists</a:t>
            </a:r>
          </a:p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They don't communicate well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Memory impairment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Aphasia</a:t>
            </a:r>
          </a:p>
          <a:p>
            <a:pPr marL="855663" lvl="1" indent="-285750" hangingPunct="0">
              <a:lnSpc>
                <a:spcPct val="95000"/>
              </a:lnSpc>
              <a:buClr>
                <a:srgbClr val="FFCC66"/>
              </a:buClr>
              <a:buSzPct val="75000"/>
              <a:buFont typeface="Symbol" pitchFamily="18" charset="2"/>
              <a:buChar char="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2800" dirty="0">
                <a:solidFill>
                  <a:schemeClr val="tx1"/>
                </a:solidFill>
                <a:latin typeface="Corbel" panose="020B0503020204020204" pitchFamily="34" charset="0"/>
              </a:rPr>
              <a:t>Unaware of emotional health</a:t>
            </a:r>
          </a:p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None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endParaRPr lang="en-GB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423863" indent="-319088">
              <a:lnSpc>
                <a:spcPct val="95000"/>
              </a:lnSpc>
              <a:buClr>
                <a:srgbClr val="FFCC66"/>
              </a:buClr>
              <a:buSzPct val="45000"/>
              <a:buFont typeface="StarSymbol"/>
              <a:buChar char="●"/>
              <a:tabLst>
                <a:tab pos="423863" algn="l"/>
                <a:tab pos="1338263" algn="l"/>
                <a:tab pos="2252663" algn="l"/>
                <a:tab pos="3167063" algn="l"/>
                <a:tab pos="4081463" algn="l"/>
                <a:tab pos="4995863" algn="l"/>
                <a:tab pos="5910263" algn="l"/>
                <a:tab pos="6824663" algn="l"/>
                <a:tab pos="7739063" algn="l"/>
                <a:tab pos="8653463" algn="l"/>
                <a:tab pos="9567863" algn="l"/>
                <a:tab pos="10482263" algn="l"/>
              </a:tabLst>
            </a:pPr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</a:rPr>
              <a:t>They have long histories to review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981200"/>
            <a:ext cx="2317750" cy="288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EXPANDSHOWBAR" val="False"/>
  <p:tag name="TASKPANEKEY" val="267c0f2f-4e1a-4f88-ad53-b26e2d6042f8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261F86943E84BF382A4D41CFCA92DB4"/>
  <p:tag name="SLIDEID" val="6261F86943E84BF382A4D41CFCA92DB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yroid disease can appear as a symptom of mental illness?"/>
  <p:tag name="ANSWERSALIAS" val="True|smicln|False"/>
  <p:tag name="COUNTDOWNSECONDS" val="10"/>
  <p:tag name="CHARTSTRINGREVPER" val="0.4 0.6"/>
  <p:tag name="CHARTSTRINGSTDPER" val="0.6 0.4"/>
  <p:tag name="CHARTSTRINGREV" val="2 3"/>
  <p:tag name="CHARTSTRINGSTD" val="3 2"/>
  <p:tag name="RESPONSES" val="2;1;1;2;1;"/>
  <p:tag name="SLICED" val="False"/>
  <p:tag name="RESPONSECOUNT" val="5"/>
  <p:tag name="TOTALRESPONSES" val="5"/>
  <p:tag name="COUNTDOWNWIDTH" val="100"/>
  <p:tag name="COUNTDOWNHEIGHT" val="80"/>
  <p:tag name="RESTORECOUNTDOWNTIMER" val="False"/>
  <p:tag name="RESPONSESGATHERED" val="False"/>
  <p:tag name="ANONYMOUSTEMP" val="False"/>
  <p:tag name="VALUES" val="No Value|smicln|No Val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30BD906B61441FFAA2AAAE2CE8DA97E"/>
  <p:tag name="SLIDEID" val="930BD906B61441FFAA2AAAE2CE8DA97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True|smicln|False"/>
  <p:tag name="COUNTDOWNSECONDS" val="10"/>
  <p:tag name="CHARTSTRINGREVPER" val="0.2 0.8"/>
  <p:tag name="CHARTSTRINGSTDPER" val="0.8 0.2"/>
  <p:tag name="CHARTSTRINGREV" val="1 4"/>
  <p:tag name="CHARTSTRINGSTD" val="4 1"/>
  <p:tag name="RESPONSES" val="1;2;1;1;1;"/>
  <p:tag name="SLICED" val="False"/>
  <p:tag name="RESPONSECOUNT" val="5"/>
  <p:tag name="TOTALRESPONSES" val="5"/>
  <p:tag name="COUNTDOWNWIDTH" val="100"/>
  <p:tag name="COUNTDOWNHEIGHT" val="80"/>
  <p:tag name="RESTORECOUNTDOWNTIMER" val="False"/>
  <p:tag name="RESPONSESGATHERED" val="False"/>
  <p:tag name="ANONYMOUSTEMP" val="False"/>
  <p:tag name="QUESTIONALIAS" val=" All older adults develop dementia eventually?"/>
  <p:tag name="VALUES" val="No Value|smicln|No Val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8247A4F0174DE2B2A5EED4EF1C3E2A"/>
  <p:tag name="SLIDEID" val="AA8247A4F0174DE2B2A5EED4EF1C3E2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RESPONSESGATHERED" val="False"/>
  <p:tag name="ANONYMOUSTEMP" val="False"/>
  <p:tag name="QUESTIONALIAS" val="Delirium occurs only in  older adults. "/>
  <p:tag name="VALUES" val="No Value|smicln|No Val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3485DA76E9D426A89A1776404A41572"/>
  <p:tag name="SLIDEID" val="E3485DA76E9D426A89A1776404A4157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RESPONSESGATHERED" val="False"/>
  <p:tag name="ANONYMOUSTEMP" val="False"/>
  <p:tag name="QUESTIONALIAS" val="Dementia and Depression have similar symptoms"/>
  <p:tag name="VALUES" val="No Value|smicln|No Va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9D12F4D2133404C9A0F3B9787127CA1"/>
  <p:tag name="SLIDEID" val="B9D12F4D2133404C9A0F3B9787127CA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True|smicln|False"/>
  <p:tag name="COUNTDOWNSECONDS" val="10"/>
  <p:tag name="CHARTSTRINGREVPER" val="0.8 0.2"/>
  <p:tag name="CHARTSTRINGSTDPER" val="0.2 0.8"/>
  <p:tag name="CHARTSTRINGREV" val="4 1"/>
  <p:tag name="CHARTSTRINGSTD" val="1 4"/>
  <p:tag name="RESPONSES" val="2;2;1;2;2;"/>
  <p:tag name="SLICED" val="False"/>
  <p:tag name="RESPONSECOUNT" val="5"/>
  <p:tag name="TOTALRESPONSES" val="5"/>
  <p:tag name="COUNTDOWNWIDTH" val="100"/>
  <p:tag name="COUNTDOWNHEIGHT" val="80"/>
  <p:tag name="RESTORECOUNTDOWNTIMER" val="False"/>
  <p:tag name="RESPONSESGATHERED" val="False"/>
  <p:tag name="ANONYMOUSTEMP" val="False"/>
  <p:tag name="QUESTIONALIAS" val="Older adults don’t have  schizophrenia… "/>
  <p:tag name="VALUES" val="No Value|smicln|No Val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881</TotalTime>
  <Words>1308</Words>
  <Application>Microsoft Office PowerPoint</Application>
  <PresentationFormat>On-screen Show (4:3)</PresentationFormat>
  <Paragraphs>489</Paragraphs>
  <Slides>53</Slides>
  <Notes>45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Consolas</vt:lpstr>
      <vt:lpstr>Corbel</vt:lpstr>
      <vt:lpstr>StarSymbol</vt:lpstr>
      <vt:lpstr>Symbol</vt:lpstr>
      <vt:lpstr>Tahoma</vt:lpstr>
      <vt:lpstr>Times New Roman</vt:lpstr>
      <vt:lpstr>Wingdings</vt:lpstr>
      <vt:lpstr>Wingdings 2</vt:lpstr>
      <vt:lpstr>Wingdings 3</vt:lpstr>
      <vt:lpstr>Metro</vt:lpstr>
      <vt:lpstr>Chart</vt:lpstr>
      <vt:lpstr>PowerPoint Presentation</vt:lpstr>
      <vt:lpstr>All older adults develop dementia eventually?</vt:lpstr>
      <vt:lpstr> Older adults don’t have    schizophrenia… </vt:lpstr>
      <vt:lpstr>Thyroid disease can appear as a symptom of mental illness?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Delirium occurs only in  older adults. </vt:lpstr>
      <vt:lpstr>Dementia and Depression have similar symptoms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DEMENTIA ?</dc:title>
  <dc:creator>Lee Snyder</dc:creator>
  <cp:lastModifiedBy>Kathy Hagy</cp:lastModifiedBy>
  <cp:revision>48</cp:revision>
  <cp:lastPrinted>2020-03-11T14:26:55Z</cp:lastPrinted>
  <dcterms:modified xsi:type="dcterms:W3CDTF">2020-03-11T14:26:58Z</dcterms:modified>
</cp:coreProperties>
</file>