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4"/>
  </p:notesMasterIdLst>
  <p:handoutMasterIdLst>
    <p:handoutMasterId r:id="rId25"/>
  </p:handoutMasterIdLst>
  <p:sldIdLst>
    <p:sldId id="256" r:id="rId2"/>
    <p:sldId id="340" r:id="rId3"/>
    <p:sldId id="299" r:id="rId4"/>
    <p:sldId id="315" r:id="rId5"/>
    <p:sldId id="282" r:id="rId6"/>
    <p:sldId id="302" r:id="rId7"/>
    <p:sldId id="313" r:id="rId8"/>
    <p:sldId id="333" r:id="rId9"/>
    <p:sldId id="284" r:id="rId10"/>
    <p:sldId id="304" r:id="rId11"/>
    <p:sldId id="316" r:id="rId12"/>
    <p:sldId id="317" r:id="rId13"/>
    <p:sldId id="318" r:id="rId14"/>
    <p:sldId id="334" r:id="rId15"/>
    <p:sldId id="320" r:id="rId16"/>
    <p:sldId id="321" r:id="rId17"/>
    <p:sldId id="322" r:id="rId18"/>
    <p:sldId id="323" r:id="rId19"/>
    <p:sldId id="324" r:id="rId20"/>
    <p:sldId id="329" r:id="rId21"/>
    <p:sldId id="326" r:id="rId22"/>
    <p:sldId id="332"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000000"/>
    <a:srgbClr val="9742A8"/>
    <a:srgbClr val="DC0E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94693" autoAdjust="0"/>
  </p:normalViewPr>
  <p:slideViewPr>
    <p:cSldViewPr>
      <p:cViewPr varScale="1">
        <p:scale>
          <a:sx n="106" d="100"/>
          <a:sy n="106" d="100"/>
        </p:scale>
        <p:origin x="167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34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345"/>
          </a:xfrm>
          <a:prstGeom prst="rect">
            <a:avLst/>
          </a:prstGeom>
        </p:spPr>
        <p:txBody>
          <a:bodyPr vert="horz" lIns="91440" tIns="45720" rIns="91440" bIns="45720" rtlCol="0"/>
          <a:lstStyle>
            <a:lvl1pPr algn="r">
              <a:defRPr sz="1200"/>
            </a:lvl1pPr>
          </a:lstStyle>
          <a:p>
            <a:fld id="{E4BE27C0-68B8-4C73-B842-D06E14777B36}" type="datetimeFigureOut">
              <a:rPr lang="en-US" smtClean="0"/>
              <a:t>1/31/2022</a:t>
            </a:fld>
            <a:endParaRPr lang="en-US" dirty="0"/>
          </a:p>
        </p:txBody>
      </p:sp>
      <p:sp>
        <p:nvSpPr>
          <p:cNvPr id="4" name="Footer Placeholder 3"/>
          <p:cNvSpPr>
            <a:spLocks noGrp="1"/>
          </p:cNvSpPr>
          <p:nvPr>
            <p:ph type="ftr" sz="quarter" idx="2"/>
          </p:nvPr>
        </p:nvSpPr>
        <p:spPr>
          <a:xfrm>
            <a:off x="0" y="8830471"/>
            <a:ext cx="3037840" cy="46434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30471"/>
            <a:ext cx="3037840" cy="464345"/>
          </a:xfrm>
          <a:prstGeom prst="rect">
            <a:avLst/>
          </a:prstGeom>
        </p:spPr>
        <p:txBody>
          <a:bodyPr vert="horz" lIns="91440" tIns="45720" rIns="91440" bIns="45720" rtlCol="0" anchor="b"/>
          <a:lstStyle>
            <a:lvl1pPr algn="r">
              <a:defRPr sz="1200"/>
            </a:lvl1pPr>
          </a:lstStyle>
          <a:p>
            <a:fld id="{D587D96D-3578-47A6-A03E-5278B08716C1}" type="slidenum">
              <a:rPr lang="en-US" smtClean="0"/>
              <a:t>‹#›</a:t>
            </a:fld>
            <a:endParaRPr lang="en-US" dirty="0"/>
          </a:p>
        </p:txBody>
      </p:sp>
    </p:spTree>
    <p:extLst>
      <p:ext uri="{BB962C8B-B14F-4D97-AF65-F5344CB8AC3E}">
        <p14:creationId xmlns:p14="http://schemas.microsoft.com/office/powerpoint/2010/main" val="45737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5C04B124-5BC2-404F-B776-8E24CD26B485}" type="datetimeFigureOut">
              <a:rPr lang="en-US" smtClean="0"/>
              <a:pPr/>
              <a:t>1/31/2022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D77D19E7-A524-4B5D-9B69-6B342CD0A761}" type="slidenum">
              <a:rPr lang="en-US" smtClean="0"/>
              <a:pPr/>
              <a:t>‹#›</a:t>
            </a:fld>
            <a:endParaRPr lang="en-US" dirty="0"/>
          </a:p>
        </p:txBody>
      </p:sp>
    </p:spTree>
    <p:extLst>
      <p:ext uri="{BB962C8B-B14F-4D97-AF65-F5344CB8AC3E}">
        <p14:creationId xmlns:p14="http://schemas.microsoft.com/office/powerpoint/2010/main" val="26442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Probate Court Services Related to Persons With Mental Illnesses, Addictions, and Cognitive Deficiencies“</a:t>
            </a:r>
            <a:endParaRPr lang="en-US" dirty="0"/>
          </a:p>
        </p:txBody>
      </p:sp>
      <p:sp>
        <p:nvSpPr>
          <p:cNvPr id="4" name="Slide Number Placeholder 3"/>
          <p:cNvSpPr>
            <a:spLocks noGrp="1"/>
          </p:cNvSpPr>
          <p:nvPr>
            <p:ph type="sldNum" sz="quarter" idx="10"/>
          </p:nvPr>
        </p:nvSpPr>
        <p:spPr/>
        <p:txBody>
          <a:bodyPr/>
          <a:lstStyle/>
          <a:p>
            <a:fld id="{D77D19E7-A524-4B5D-9B69-6B342CD0A761}" type="slidenum">
              <a:rPr lang="en-US" smtClean="0"/>
              <a:pPr/>
              <a:t>1</a:t>
            </a:fld>
            <a:endParaRPr lang="en-US" dirty="0"/>
          </a:p>
        </p:txBody>
      </p:sp>
    </p:spTree>
    <p:extLst>
      <p:ext uri="{BB962C8B-B14F-4D97-AF65-F5344CB8AC3E}">
        <p14:creationId xmlns:p14="http://schemas.microsoft.com/office/powerpoint/2010/main" val="317900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7D19E7-A524-4B5D-9B69-6B342CD0A761}" type="slidenum">
              <a:rPr lang="en-US" smtClean="0"/>
              <a:pPr/>
              <a:t>3</a:t>
            </a:fld>
            <a:endParaRPr lang="en-US" dirty="0"/>
          </a:p>
        </p:txBody>
      </p:sp>
    </p:spTree>
    <p:extLst>
      <p:ext uri="{BB962C8B-B14F-4D97-AF65-F5344CB8AC3E}">
        <p14:creationId xmlns:p14="http://schemas.microsoft.com/office/powerpoint/2010/main" val="2336192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7D19E7-A524-4B5D-9B69-6B342CD0A761}" type="slidenum">
              <a:rPr lang="en-US" smtClean="0"/>
              <a:pPr/>
              <a:t>5</a:t>
            </a:fld>
            <a:endParaRPr lang="en-US" dirty="0"/>
          </a:p>
        </p:txBody>
      </p:sp>
    </p:spTree>
    <p:extLst>
      <p:ext uri="{BB962C8B-B14F-4D97-AF65-F5344CB8AC3E}">
        <p14:creationId xmlns:p14="http://schemas.microsoft.com/office/powerpoint/2010/main" val="1825513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3424F-DC9F-462A-9768-A4BF8901DBA0}" type="slidenum">
              <a:rPr lang="en-US" smtClean="0"/>
              <a:pPr/>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3424F-DC9F-462A-9768-A4BF8901DBA0}"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3424F-DC9F-462A-9768-A4BF8901DBA0}" type="slidenum">
              <a:rPr lang="en-US" smtClean="0"/>
              <a:pPr/>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F23424F-DC9F-462A-9768-A4BF8901DBA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3424F-DC9F-462A-9768-A4BF8901DBA0}"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4AC3CB-6132-47B2-B547-CBC3B27420B0}" type="datetimeFigureOut">
              <a:rPr lang="en-US" smtClean="0"/>
              <a:pPr/>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23424F-DC9F-462A-9768-A4BF8901DBA0}" type="slidenum">
              <a:rPr lang="en-US" smtClean="0"/>
              <a:pPr/>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C4AC3CB-6132-47B2-B547-CBC3B27420B0}" type="datetimeFigureOut">
              <a:rPr lang="en-US" smtClean="0"/>
              <a:pPr/>
              <a:t>1/31/2022</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F23424F-DC9F-462A-9768-A4BF8901DBA0}"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ideo" Target="https://www.youtube.com/embed/tryStbG3Qj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85800" y="381000"/>
            <a:ext cx="7924800" cy="2308324"/>
          </a:xfrm>
          <a:prstGeom prst="rect">
            <a:avLst/>
          </a:prstGeom>
          <a:noFill/>
        </p:spPr>
        <p:txBody>
          <a:bodyPr wrap="square" rtlCol="0">
            <a:spAutoFit/>
          </a:bodyPr>
          <a:lstStyle/>
          <a:p>
            <a:pPr algn="ctr"/>
            <a:r>
              <a:rPr lang="en-US" sz="3600" b="1" dirty="0">
                <a:solidFill>
                  <a:schemeClr val="bg1"/>
                </a:solidFill>
                <a:latin typeface="+mj-lt"/>
                <a:cs typeface="Times New Roman" panose="02020603050405020304" pitchFamily="18" charset="0"/>
              </a:rPr>
              <a:t>The</a:t>
            </a:r>
            <a:r>
              <a:rPr lang="en-US" sz="3600" b="1" dirty="0">
                <a:latin typeface="+mj-lt"/>
                <a:cs typeface="Times New Roman" panose="02020603050405020304" pitchFamily="18" charset="0"/>
              </a:rPr>
              <a:t> </a:t>
            </a:r>
            <a:r>
              <a:rPr lang="en-US" sz="3600" b="1" dirty="0">
                <a:solidFill>
                  <a:schemeClr val="bg1"/>
                </a:solidFill>
                <a:effectLst>
                  <a:outerShdw blurRad="38100" dist="38100" dir="2700000" algn="tl">
                    <a:srgbClr val="000000">
                      <a:alpha val="43137"/>
                    </a:srgbClr>
                  </a:outerShdw>
                </a:effectLst>
                <a:latin typeface="+mj-lt"/>
                <a:cs typeface="Times New Roman" panose="02020603050405020304" pitchFamily="18" charset="0"/>
              </a:rPr>
              <a:t>Civil Commitment Process: </a:t>
            </a:r>
          </a:p>
          <a:p>
            <a:pPr algn="ctr"/>
            <a:r>
              <a:rPr lang="en-US" sz="3600" b="1" dirty="0">
                <a:solidFill>
                  <a:schemeClr val="bg1"/>
                </a:solidFill>
                <a:effectLst>
                  <a:outerShdw blurRad="38100" dist="38100" dir="2700000" algn="tl">
                    <a:srgbClr val="000000">
                      <a:alpha val="43137"/>
                    </a:srgbClr>
                  </a:outerShdw>
                </a:effectLst>
                <a:latin typeface="+mj-lt"/>
                <a:cs typeface="Times New Roman" panose="02020603050405020304" pitchFamily="18" charset="0"/>
              </a:rPr>
              <a:t>What Happens After A Pink Slip? </a:t>
            </a:r>
          </a:p>
          <a:p>
            <a:r>
              <a:rPr lang="en-US" sz="3600" b="1" dirty="0">
                <a:latin typeface="Times New Roman" panose="02020603050405020304" pitchFamily="18" charset="0"/>
                <a:cs typeface="Times New Roman" panose="02020603050405020304" pitchFamily="18" charset="0"/>
              </a:rPr>
              <a:t>	</a:t>
            </a:r>
          </a:p>
          <a:p>
            <a:pPr algn="ctr"/>
            <a:endParaRPr lang="en-US" sz="3600"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838200" y="4343400"/>
            <a:ext cx="7924800" cy="1569660"/>
          </a:xfrm>
          <a:prstGeom prst="rect">
            <a:avLst/>
          </a:prstGeom>
          <a:solidFill>
            <a:schemeClr val="accent1"/>
          </a:solid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cs typeface="Times New Roman" pitchFamily="18" charset="0"/>
              </a:rPr>
              <a:t>Presented by Judge Elinore Marsh Stormer</a:t>
            </a:r>
          </a:p>
          <a:p>
            <a:pPr algn="ctr"/>
            <a:r>
              <a:rPr lang="en-US" sz="3200" b="1" dirty="0">
                <a:solidFill>
                  <a:schemeClr val="bg1"/>
                </a:solidFill>
                <a:effectLst>
                  <a:outerShdw blurRad="38100" dist="38100" dir="2700000" algn="tl">
                    <a:srgbClr val="000000">
                      <a:alpha val="43137"/>
                    </a:srgbClr>
                  </a:outerShdw>
                </a:effectLst>
                <a:cs typeface="Times New Roman" pitchFamily="18" charset="0"/>
              </a:rPr>
              <a:t>and Magistrate 	Crystal Burnett</a:t>
            </a:r>
          </a:p>
          <a:p>
            <a:pPr algn="ctr"/>
            <a:endParaRPr 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0" name="Picture 2" descr="P:\Court Logos\Logo JP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1905000"/>
            <a:ext cx="2194560" cy="2011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822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1758778"/>
            <a:ext cx="8991600" cy="5016758"/>
          </a:xfrm>
          <a:prstGeom prst="rect">
            <a:avLst/>
          </a:prstGeom>
          <a:noFill/>
        </p:spPr>
        <p:txBody>
          <a:bodyPr wrap="square" rtlCol="0">
            <a:spAutoFit/>
          </a:bodyPr>
          <a:lstStyle/>
          <a:p>
            <a:pPr algn="ctr"/>
            <a:endParaRPr lang="en-US" sz="2400" dirty="0">
              <a:solidFill>
                <a:schemeClr val="tx2"/>
              </a:solidFill>
              <a:cs typeface="Times New Roman" panose="02020603050405020304" pitchFamily="18" charset="0"/>
            </a:endParaRPr>
          </a:p>
          <a:p>
            <a:pPr algn="ctr"/>
            <a:r>
              <a:rPr lang="en-US" sz="2400" b="1" dirty="0">
                <a:solidFill>
                  <a:schemeClr val="tx2"/>
                </a:solidFill>
                <a:cs typeface="Times New Roman" panose="02020603050405020304" pitchFamily="18" charset="0"/>
              </a:rPr>
              <a:t>General Rule: </a:t>
            </a:r>
          </a:p>
          <a:p>
            <a:endParaRPr lang="en-US" sz="2400" b="1" dirty="0">
              <a:solidFill>
                <a:schemeClr val="tx2"/>
              </a:solidFill>
              <a:cs typeface="Times New Roman" panose="02020603050405020304" pitchFamily="18" charset="0"/>
            </a:endParaRPr>
          </a:p>
          <a:p>
            <a:pPr algn="ctr"/>
            <a:r>
              <a:rPr lang="en-US" sz="2000" dirty="0">
                <a:solidFill>
                  <a:schemeClr val="tx2"/>
                </a:solidFill>
                <a:cs typeface="Times New Roman" panose="02020603050405020304" pitchFamily="18" charset="0"/>
              </a:rPr>
              <a:t>Everyone has a fundamental right to refuse medical treatment. </a:t>
            </a:r>
          </a:p>
          <a:p>
            <a:endParaRPr lang="en-US" sz="2000" dirty="0">
              <a:solidFill>
                <a:schemeClr val="tx2"/>
              </a:solidFill>
              <a:cs typeface="Times New Roman" panose="02020603050405020304" pitchFamily="18" charset="0"/>
            </a:endParaRPr>
          </a:p>
          <a:p>
            <a:pPr lvl="0" algn="just"/>
            <a:r>
              <a:rPr lang="en-US" sz="2000" dirty="0">
                <a:solidFill>
                  <a:schemeClr val="tx2"/>
                </a:solidFill>
                <a:cs typeface="Times New Roman" panose="02020603050405020304" pitchFamily="18" charset="0"/>
              </a:rPr>
              <a:t>A court may issue an order permitting hospital physicians and/or nurses to administer antipsychotic drugs for an involuntarily committed patient if it finds by </a:t>
            </a:r>
            <a:r>
              <a:rPr lang="en-US" sz="2000" b="1" u="sng" dirty="0">
                <a:solidFill>
                  <a:schemeClr val="tx2"/>
                </a:solidFill>
                <a:cs typeface="Times New Roman" panose="02020603050405020304" pitchFamily="18" charset="0"/>
              </a:rPr>
              <a:t>clear and convincing evidence</a:t>
            </a:r>
            <a:r>
              <a:rPr lang="en-US" sz="2000" dirty="0">
                <a:solidFill>
                  <a:schemeClr val="tx2"/>
                </a:solidFill>
                <a:cs typeface="Times New Roman" panose="02020603050405020304" pitchFamily="18" charset="0"/>
              </a:rPr>
              <a:t>, that: </a:t>
            </a:r>
          </a:p>
          <a:p>
            <a:pPr lvl="0"/>
            <a:endParaRPr lang="en-US" sz="2000" dirty="0">
              <a:solidFill>
                <a:schemeClr val="tx2"/>
              </a:solidFill>
              <a:cs typeface="Times New Roman" panose="02020603050405020304" pitchFamily="18" charset="0"/>
            </a:endParaRPr>
          </a:p>
          <a:p>
            <a:pPr marL="971550" lvl="1" indent="-514350">
              <a:buAutoNum type="arabicPeriod"/>
            </a:pPr>
            <a:r>
              <a:rPr lang="en-US" sz="2000" dirty="0">
                <a:solidFill>
                  <a:schemeClr val="tx2"/>
                </a:solidFill>
                <a:cs typeface="Times New Roman" panose="02020603050405020304" pitchFamily="18" charset="0"/>
              </a:rPr>
              <a:t>The patient does not have the capacity to give informed consent.  </a:t>
            </a:r>
          </a:p>
          <a:p>
            <a:pPr marL="971550" lvl="1" indent="-514350">
              <a:buAutoNum type="arabicPeriod"/>
            </a:pPr>
            <a:r>
              <a:rPr lang="en-US" sz="2000" dirty="0">
                <a:solidFill>
                  <a:schemeClr val="tx2"/>
                </a:solidFill>
                <a:cs typeface="Times New Roman" panose="02020603050405020304" pitchFamily="18" charset="0"/>
              </a:rPr>
              <a:t>It is in the patient’s best interest to take the medication, i.e. the benefits outweigh the side effects, and </a:t>
            </a:r>
          </a:p>
          <a:p>
            <a:pPr marL="971550" lvl="1" indent="-514350">
              <a:buAutoNum type="arabicPeriod"/>
            </a:pPr>
            <a:r>
              <a:rPr lang="en-US" sz="2000" dirty="0">
                <a:solidFill>
                  <a:schemeClr val="tx2"/>
                </a:solidFill>
                <a:cs typeface="Times New Roman" panose="02020603050405020304" pitchFamily="18" charset="0"/>
              </a:rPr>
              <a:t>There is no less intrusive option for treating the mental illness. </a:t>
            </a:r>
          </a:p>
          <a:p>
            <a:pPr algn="ctr"/>
            <a:endParaRPr lang="en-US" sz="2400" b="1" i="1" dirty="0">
              <a:latin typeface="Times New Roman" panose="02020603050405020304" pitchFamily="18" charset="0"/>
              <a:cs typeface="Times New Roman" panose="02020603050405020304" pitchFamily="18" charset="0"/>
            </a:endParaRPr>
          </a:p>
          <a:p>
            <a:pPr algn="ct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a:xfrm>
            <a:off x="457200" y="304800"/>
            <a:ext cx="8229600" cy="1286256"/>
          </a:xfrm>
        </p:spPr>
        <p:txBody>
          <a:bodyPr>
            <a:normAutofit fontScale="90000"/>
          </a:bodyPr>
          <a:lstStyle/>
          <a:p>
            <a:r>
              <a:rPr lang="en-US" b="1" dirty="0">
                <a:solidFill>
                  <a:schemeClr val="bg1"/>
                </a:solidFill>
                <a:effectLst>
                  <a:outerShdw blurRad="38100" dist="38100" dir="2700000" algn="tl">
                    <a:srgbClr val="000000">
                      <a:alpha val="43137"/>
                    </a:srgbClr>
                  </a:outerShdw>
                </a:effectLst>
                <a:cs typeface="Times New Roman" panose="02020603050405020304" pitchFamily="18" charset="0"/>
              </a:rPr>
              <a:t>Treatment Over Objection: </a:t>
            </a:r>
            <a:br>
              <a:rPr lang="en-US" b="1" dirty="0">
                <a:solidFill>
                  <a:schemeClr val="bg1"/>
                </a:solidFill>
                <a:effectLst>
                  <a:outerShdw blurRad="38100" dist="38100" dir="2700000" algn="tl">
                    <a:srgbClr val="000000">
                      <a:alpha val="43137"/>
                    </a:srgbClr>
                  </a:outerShdw>
                </a:effectLst>
                <a:cs typeface="Times New Roman" panose="02020603050405020304" pitchFamily="18" charset="0"/>
              </a:rPr>
            </a:br>
            <a:r>
              <a:rPr lang="en-US" b="1" dirty="0">
                <a:solidFill>
                  <a:schemeClr val="bg1"/>
                </a:solidFill>
                <a:effectLst>
                  <a:outerShdw blurRad="38100" dist="38100" dir="2700000" algn="tl">
                    <a:srgbClr val="000000">
                      <a:alpha val="43137"/>
                    </a:srgbClr>
                  </a:outerShdw>
                </a:effectLst>
                <a:cs typeface="Times New Roman" panose="02020603050405020304" pitchFamily="18" charset="0"/>
              </a:rPr>
              <a:t>Forced Medication</a:t>
            </a:r>
            <a:endParaRPr lang="en-US" dirty="0"/>
          </a:p>
        </p:txBody>
      </p:sp>
    </p:spTree>
    <p:extLst>
      <p:ext uri="{BB962C8B-B14F-4D97-AF65-F5344CB8AC3E}">
        <p14:creationId xmlns:p14="http://schemas.microsoft.com/office/powerpoint/2010/main" val="36923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133600"/>
            <a:ext cx="8762999" cy="4495800"/>
          </a:xfrm>
        </p:spPr>
        <p:txBody>
          <a:bodyPr>
            <a:normAutofit fontScale="92500" lnSpcReduction="20000"/>
          </a:bodyPr>
          <a:lstStyle/>
          <a:p>
            <a:pPr marL="0" indent="0">
              <a:buNone/>
            </a:pPr>
            <a:endParaRPr lang="en-US" dirty="0"/>
          </a:p>
          <a:p>
            <a:r>
              <a:rPr lang="en-US" dirty="0"/>
              <a:t>For many years, the Summit County Probate Court has supported outpatient commitment following release from the hospital. </a:t>
            </a:r>
          </a:p>
          <a:p>
            <a:endParaRPr lang="en-US" dirty="0"/>
          </a:p>
          <a:p>
            <a:r>
              <a:rPr lang="en-US" dirty="0"/>
              <a:t>After commitment is ordered, a patient is generally referred to Community Support Services for case management and treatment in the community.  </a:t>
            </a:r>
          </a:p>
          <a:p>
            <a:endParaRPr lang="en-US" dirty="0"/>
          </a:p>
          <a:p>
            <a:r>
              <a:rPr lang="en-US" dirty="0"/>
              <a:t>The emphasis of OPC is to provide care for the individual so that he or she may live successfully in a non-hospital setting or in a least restrictive environment.  </a:t>
            </a:r>
          </a:p>
          <a:p>
            <a:endParaRPr lang="en-US" dirty="0"/>
          </a:p>
          <a:p>
            <a:r>
              <a:rPr lang="en-US" dirty="0"/>
              <a:t>OPC is proven to reduce the likelihood of repeat hospitalizations and/or involvement in the criminal justice system.</a:t>
            </a:r>
          </a:p>
          <a:p>
            <a:endParaRPr lang="en-US" dirty="0"/>
          </a:p>
        </p:txBody>
      </p:sp>
      <p:sp>
        <p:nvSpPr>
          <p:cNvPr id="3" name="Title 2"/>
          <p:cNvSpPr>
            <a:spLocks noGrp="1"/>
          </p:cNvSpPr>
          <p:nvPr>
            <p:ph type="title"/>
          </p:nvPr>
        </p:nvSpPr>
        <p:spPr/>
        <p:txBody>
          <a:bodyPr/>
          <a:lstStyle/>
          <a:p>
            <a:r>
              <a:rPr lang="en-US" b="1" dirty="0">
                <a:effectLst>
                  <a:outerShdw blurRad="38100" dist="38100" dir="2700000" algn="tl">
                    <a:srgbClr val="000000">
                      <a:alpha val="43137"/>
                    </a:srgbClr>
                  </a:outerShdw>
                </a:effectLst>
              </a:rPr>
              <a:t>Outpatient Commitment</a:t>
            </a:r>
          </a:p>
        </p:txBody>
      </p:sp>
    </p:spTree>
    <p:extLst>
      <p:ext uri="{BB962C8B-B14F-4D97-AF65-F5344CB8AC3E}">
        <p14:creationId xmlns:p14="http://schemas.microsoft.com/office/powerpoint/2010/main" val="2902891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76400"/>
            <a:ext cx="7408333" cy="4449763"/>
          </a:xfrm>
        </p:spPr>
        <p:txBody>
          <a:bodyPr>
            <a:normAutofit/>
          </a:bodyPr>
          <a:lstStyle/>
          <a:p>
            <a:pPr marL="0" indent="0">
              <a:buNone/>
            </a:pPr>
            <a:endParaRPr lang="en-US" dirty="0"/>
          </a:p>
          <a:p>
            <a:endParaRPr lang="en-US" dirty="0"/>
          </a:p>
          <a:p>
            <a:r>
              <a:rPr lang="en-US" dirty="0"/>
              <a:t>Outpatient commitment is designed to specifically focus on individuals with a severe mental illness as defined by Ohio Revised Code 5122.01 (B), who were likely to struggle to adhere to voluntary treatment or were unwilling to subscribe to treatment because of their belief that they are not mentally ill (</a:t>
            </a:r>
            <a:r>
              <a:rPr lang="en-US" dirty="0" err="1"/>
              <a:t>anosognosia</a:t>
            </a:r>
            <a:r>
              <a:rPr lang="en-US" dirty="0"/>
              <a:t>). </a:t>
            </a:r>
          </a:p>
          <a:p>
            <a:endParaRPr lang="en-US" dirty="0"/>
          </a:p>
        </p:txBody>
      </p:sp>
      <p:sp>
        <p:nvSpPr>
          <p:cNvPr id="3" name="Title 2"/>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Who is Served by Outpatient Commitment ?</a:t>
            </a:r>
          </a:p>
        </p:txBody>
      </p:sp>
    </p:spTree>
    <p:extLst>
      <p:ext uri="{BB962C8B-B14F-4D97-AF65-F5344CB8AC3E}">
        <p14:creationId xmlns:p14="http://schemas.microsoft.com/office/powerpoint/2010/main" val="1343644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2514600"/>
            <a:ext cx="7408333" cy="3992563"/>
          </a:xfrm>
        </p:spPr>
        <p:txBody>
          <a:bodyPr>
            <a:normAutofit lnSpcReduction="10000"/>
          </a:bodyPr>
          <a:lstStyle/>
          <a:p>
            <a:r>
              <a:rPr lang="en-US" dirty="0"/>
              <a:t>Until 2016, once commitment took place and CSS became involved, the court engagement ceased, except for continued commitment hearings. </a:t>
            </a:r>
          </a:p>
          <a:p>
            <a:endParaRPr lang="en-US" dirty="0"/>
          </a:p>
          <a:p>
            <a:r>
              <a:rPr lang="en-US" dirty="0"/>
              <a:t> However, in January, 2016, the Court adopted an </a:t>
            </a:r>
            <a:r>
              <a:rPr lang="en-US" b="1" dirty="0"/>
              <a:t>assisted</a:t>
            </a:r>
            <a:r>
              <a:rPr lang="en-US" dirty="0"/>
              <a:t> outpatient treatment model (AOT) with some similarities to specialized dockets long used in the criminal court system.  </a:t>
            </a:r>
          </a:p>
          <a:p>
            <a:endParaRPr lang="en-US" dirty="0"/>
          </a:p>
          <a:p>
            <a:r>
              <a:rPr lang="en-US" dirty="0"/>
              <a:t>This is the hallmark of the New Day Court.</a:t>
            </a:r>
          </a:p>
          <a:p>
            <a:endParaRPr lang="en-US" dirty="0"/>
          </a:p>
        </p:txBody>
      </p:sp>
      <p:sp>
        <p:nvSpPr>
          <p:cNvPr id="3" name="Title 2"/>
          <p:cNvSpPr>
            <a:spLocks noGrp="1"/>
          </p:cNvSpPr>
          <p:nvPr>
            <p:ph type="title"/>
          </p:nvPr>
        </p:nvSpPr>
        <p:spPr/>
        <p:txBody>
          <a:bodyPr/>
          <a:lstStyle/>
          <a:p>
            <a:r>
              <a:rPr lang="en-US" b="1" dirty="0">
                <a:effectLst>
                  <a:outerShdw blurRad="38100" dist="38100" dir="2700000" algn="tl">
                    <a:srgbClr val="000000">
                      <a:alpha val="43137"/>
                    </a:srgbClr>
                  </a:outerShdw>
                </a:effectLst>
              </a:rPr>
              <a:t>How Does the Court Assist OPC?</a:t>
            </a:r>
          </a:p>
        </p:txBody>
      </p:sp>
    </p:spTree>
    <p:extLst>
      <p:ext uri="{BB962C8B-B14F-4D97-AF65-F5344CB8AC3E}">
        <p14:creationId xmlns:p14="http://schemas.microsoft.com/office/powerpoint/2010/main" val="2534885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descr="Image result for New Day Cou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AutoShape 4" descr="Image result for New Day Cou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6" descr="Image result for New Day Court"/>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5127" name="Picture 7" descr="C:\Users\tondecker\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7"/>
            <a:ext cx="9143999" cy="6850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09839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New Day Court</a:t>
            </a:r>
          </a:p>
        </p:txBody>
      </p:sp>
      <p:sp>
        <p:nvSpPr>
          <p:cNvPr id="3" name="Text Placeholder 2"/>
          <p:cNvSpPr>
            <a:spLocks noGrp="1"/>
          </p:cNvSpPr>
          <p:nvPr>
            <p:ph type="body" idx="1"/>
          </p:nvPr>
        </p:nvSpPr>
        <p:spPr>
          <a:xfrm>
            <a:off x="381000" y="2133600"/>
            <a:ext cx="3822192" cy="650876"/>
          </a:xfrm>
        </p:spPr>
        <p:txBody>
          <a:bodyPr/>
          <a:lstStyle/>
          <a:p>
            <a:r>
              <a:rPr lang="en-US" dirty="0"/>
              <a:t>The Court’s Role:</a:t>
            </a:r>
          </a:p>
        </p:txBody>
      </p:sp>
      <p:sp>
        <p:nvSpPr>
          <p:cNvPr id="4" name="Content Placeholder 3"/>
          <p:cNvSpPr>
            <a:spLocks noGrp="1"/>
          </p:cNvSpPr>
          <p:nvPr>
            <p:ph sz="half" idx="2"/>
          </p:nvPr>
        </p:nvSpPr>
        <p:spPr>
          <a:xfrm>
            <a:off x="677332" y="2743200"/>
            <a:ext cx="3820055" cy="3382963"/>
          </a:xfrm>
        </p:spPr>
        <p:txBody>
          <a:bodyPr>
            <a:normAutofit/>
          </a:bodyPr>
          <a:lstStyle/>
          <a:p>
            <a:r>
              <a:rPr lang="en-US" dirty="0"/>
              <a:t>Requires those civilly committed to appear regularly in court before Judge Elinore Marsh Stormer, the Probate judge; and</a:t>
            </a:r>
          </a:p>
          <a:p>
            <a:endParaRPr lang="en-US" dirty="0"/>
          </a:p>
          <a:p>
            <a:r>
              <a:rPr lang="en-US" dirty="0"/>
              <a:t>To motivate and encourage the individual to remain engaged with treatment. </a:t>
            </a:r>
          </a:p>
          <a:p>
            <a:endParaRPr lang="en-US" dirty="0"/>
          </a:p>
          <a:p>
            <a:endParaRPr lang="en-US" dirty="0"/>
          </a:p>
        </p:txBody>
      </p:sp>
      <p:sp>
        <p:nvSpPr>
          <p:cNvPr id="5" name="Text Placeholder 4"/>
          <p:cNvSpPr>
            <a:spLocks noGrp="1"/>
          </p:cNvSpPr>
          <p:nvPr>
            <p:ph type="body" sz="quarter" idx="3"/>
          </p:nvPr>
        </p:nvSpPr>
        <p:spPr>
          <a:xfrm>
            <a:off x="4572000" y="2362200"/>
            <a:ext cx="3822192" cy="639762"/>
          </a:xfrm>
        </p:spPr>
        <p:txBody>
          <a:bodyPr/>
          <a:lstStyle/>
          <a:p>
            <a:r>
              <a:rPr lang="en-US" dirty="0"/>
              <a:t>The Participant’s Role:</a:t>
            </a:r>
          </a:p>
        </p:txBody>
      </p:sp>
      <p:sp>
        <p:nvSpPr>
          <p:cNvPr id="6" name="Content Placeholder 5"/>
          <p:cNvSpPr>
            <a:spLocks noGrp="1"/>
          </p:cNvSpPr>
          <p:nvPr>
            <p:ph sz="quarter" idx="4"/>
          </p:nvPr>
        </p:nvSpPr>
        <p:spPr>
          <a:xfrm>
            <a:off x="4572000" y="3048000"/>
            <a:ext cx="3822192" cy="3382963"/>
          </a:xfrm>
        </p:spPr>
        <p:txBody>
          <a:bodyPr>
            <a:normAutofit/>
          </a:bodyPr>
          <a:lstStyle/>
          <a:p>
            <a:r>
              <a:rPr lang="en-US" dirty="0"/>
              <a:t>During scheduled appearances, the participants speak with judge about how they are doing and can ask for help.  </a:t>
            </a:r>
          </a:p>
          <a:p>
            <a:endParaRPr lang="en-US" dirty="0"/>
          </a:p>
          <a:p>
            <a:r>
              <a:rPr lang="en-US" dirty="0"/>
              <a:t>Participants “graduate” when their commitment or extended commitment expires. </a:t>
            </a:r>
          </a:p>
        </p:txBody>
      </p:sp>
    </p:spTree>
    <p:extLst>
      <p:ext uri="{BB962C8B-B14F-4D97-AF65-F5344CB8AC3E}">
        <p14:creationId xmlns:p14="http://schemas.microsoft.com/office/powerpoint/2010/main" val="1568368100"/>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lstStyle/>
          <a:p>
            <a:endParaRPr lang="en-US" dirty="0"/>
          </a:p>
          <a:p>
            <a:r>
              <a:rPr lang="en-US" dirty="0"/>
              <a:t> To  impress upon the individual that treatment adherence is expected and essential to avoiding re-hospitalization. </a:t>
            </a:r>
          </a:p>
          <a:p>
            <a:endParaRPr lang="en-US" dirty="0"/>
          </a:p>
          <a:p>
            <a:r>
              <a:rPr lang="en-US" dirty="0"/>
              <a:t>The hope is that the court experience helps the participant understand that a mental illness is a treatable condition which does not define the whole person.</a:t>
            </a:r>
          </a:p>
          <a:p>
            <a:endParaRPr lang="en-US" dirty="0"/>
          </a:p>
        </p:txBody>
      </p:sp>
      <p:sp>
        <p:nvSpPr>
          <p:cNvPr id="3" name="Title 2"/>
          <p:cNvSpPr>
            <a:spLocks noGrp="1"/>
          </p:cNvSpPr>
          <p:nvPr>
            <p:ph type="title"/>
          </p:nvPr>
        </p:nvSpPr>
        <p:spPr/>
        <p:txBody>
          <a:bodyPr>
            <a:normAutofit/>
          </a:bodyPr>
          <a:lstStyle/>
          <a:p>
            <a:r>
              <a:rPr lang="en-US" b="1" dirty="0">
                <a:effectLst>
                  <a:outerShdw blurRad="38100" dist="38100" dir="2700000" algn="tl">
                    <a:srgbClr val="000000">
                      <a:alpha val="43137"/>
                    </a:srgbClr>
                  </a:outerShdw>
                </a:effectLst>
              </a:rPr>
              <a:t>Goals of New Day Court</a:t>
            </a:r>
          </a:p>
        </p:txBody>
      </p:sp>
    </p:spTree>
    <p:extLst>
      <p:ext uri="{BB962C8B-B14F-4D97-AF65-F5344CB8AC3E}">
        <p14:creationId xmlns:p14="http://schemas.microsoft.com/office/powerpoint/2010/main" val="1726622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effectLst>
                  <a:outerShdw blurRad="38100" dist="38100" dir="2700000" algn="tl">
                    <a:srgbClr val="000000">
                      <a:alpha val="43137"/>
                    </a:srgbClr>
                  </a:outerShdw>
                </a:effectLst>
              </a:rPr>
              <a:t>New Day Court </a:t>
            </a:r>
            <a:r>
              <a:rPr lang="en-US" b="1" dirty="0">
                <a:solidFill>
                  <a:schemeClr val="bg1"/>
                </a:solidFill>
                <a:effectLst>
                  <a:outerShdw blurRad="38100" dist="38100" dir="2700000" algn="tl">
                    <a:srgbClr val="000000">
                      <a:alpha val="43137"/>
                    </a:srgbClr>
                  </a:outerShdw>
                </a:effectLst>
              </a:rPr>
              <a:t>IS</a:t>
            </a:r>
            <a:r>
              <a:rPr lang="en-US" b="1" dirty="0">
                <a:effectLst>
                  <a:outerShdw blurRad="38100" dist="38100" dir="2700000" algn="tl">
                    <a:srgbClr val="000000">
                      <a:alpha val="43137"/>
                    </a:srgbClr>
                  </a:outerShdw>
                </a:effectLst>
              </a:rPr>
              <a:t> Not:</a:t>
            </a:r>
          </a:p>
        </p:txBody>
      </p:sp>
      <p:sp>
        <p:nvSpPr>
          <p:cNvPr id="5" name="Content Placeholder 4"/>
          <p:cNvSpPr>
            <a:spLocks noGrp="1"/>
          </p:cNvSpPr>
          <p:nvPr>
            <p:ph sz="quarter" idx="13"/>
          </p:nvPr>
        </p:nvSpPr>
        <p:spPr>
          <a:xfrm>
            <a:off x="676655" y="2133600"/>
            <a:ext cx="3822192" cy="3992880"/>
          </a:xfrm>
        </p:spPr>
        <p:txBody>
          <a:bodyPr>
            <a:normAutofit fontScale="92500" lnSpcReduction="20000"/>
          </a:bodyPr>
          <a:lstStyle/>
          <a:p>
            <a:r>
              <a:rPr lang="en-US" dirty="0"/>
              <a:t>New Day Court is not to be confused with “Mental Health Court.”</a:t>
            </a:r>
          </a:p>
          <a:p>
            <a:pPr marL="0" indent="0">
              <a:buNone/>
            </a:pPr>
            <a:endParaRPr lang="en-US" dirty="0"/>
          </a:p>
          <a:p>
            <a:r>
              <a:rPr lang="en-US" dirty="0"/>
              <a:t> It is </a:t>
            </a:r>
            <a:r>
              <a:rPr lang="en-US" u="sng" dirty="0"/>
              <a:t>not</a:t>
            </a:r>
            <a:r>
              <a:rPr lang="en-US" dirty="0"/>
              <a:t> an extension of the criminal court system nor can a criminal court order an individual to participate in NDC.</a:t>
            </a:r>
          </a:p>
          <a:p>
            <a:endParaRPr lang="en-US" dirty="0"/>
          </a:p>
          <a:p>
            <a:r>
              <a:rPr lang="en-US" dirty="0"/>
              <a:t>Not designed to be used as an alternative to probation or parole.</a:t>
            </a:r>
          </a:p>
          <a:p>
            <a:endParaRPr lang="en-US" dirty="0"/>
          </a:p>
        </p:txBody>
      </p:sp>
      <p:sp>
        <p:nvSpPr>
          <p:cNvPr id="6" name="Content Placeholder 5"/>
          <p:cNvSpPr>
            <a:spLocks noGrp="1"/>
          </p:cNvSpPr>
          <p:nvPr>
            <p:ph sz="quarter" idx="14"/>
          </p:nvPr>
        </p:nvSpPr>
        <p:spPr>
          <a:xfrm>
            <a:off x="4645152" y="2590800"/>
            <a:ext cx="3822192" cy="3535680"/>
          </a:xfrm>
        </p:spPr>
        <p:txBody>
          <a:bodyPr>
            <a:normAutofit fontScale="92500" lnSpcReduction="20000"/>
          </a:bodyPr>
          <a:lstStyle/>
          <a:p>
            <a:r>
              <a:rPr lang="en-US" dirty="0"/>
              <a:t>Not in lieu of conviction or a diversion program.</a:t>
            </a:r>
          </a:p>
          <a:p>
            <a:pPr marL="0" indent="0">
              <a:buNone/>
            </a:pPr>
            <a:endParaRPr lang="en-US" dirty="0"/>
          </a:p>
          <a:p>
            <a:r>
              <a:rPr lang="en-US" dirty="0"/>
              <a:t>Does not require the commission of a crime. </a:t>
            </a:r>
          </a:p>
          <a:p>
            <a:pPr marL="0" indent="0">
              <a:buNone/>
            </a:pPr>
            <a:endParaRPr lang="en-US" dirty="0"/>
          </a:p>
          <a:p>
            <a:r>
              <a:rPr lang="en-US" dirty="0"/>
              <a:t>Does not impose criminal sanctions or confinement in a jail or other correctional facilities for non-compliance.</a:t>
            </a:r>
          </a:p>
          <a:p>
            <a:endParaRPr lang="en-US" dirty="0"/>
          </a:p>
        </p:txBody>
      </p:sp>
    </p:spTree>
    <p:extLst>
      <p:ext uri="{BB962C8B-B14F-4D97-AF65-F5344CB8AC3E}">
        <p14:creationId xmlns:p14="http://schemas.microsoft.com/office/powerpoint/2010/main" val="4227047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86000"/>
            <a:ext cx="7408333" cy="4114800"/>
          </a:xfrm>
        </p:spPr>
        <p:txBody>
          <a:bodyPr>
            <a:normAutofit/>
          </a:bodyPr>
          <a:lstStyle/>
          <a:p>
            <a:endParaRPr lang="en-US" dirty="0"/>
          </a:p>
          <a:p>
            <a:r>
              <a:rPr lang="en-US" dirty="0"/>
              <a:t> Alcohol, Drug Addiction &amp; Mental Health Board (ADM)</a:t>
            </a:r>
          </a:p>
          <a:p>
            <a:r>
              <a:rPr lang="en-US" dirty="0"/>
              <a:t>community mental health treatment agencies </a:t>
            </a:r>
          </a:p>
          <a:p>
            <a:r>
              <a:rPr lang="en-US" dirty="0"/>
              <a:t>community-based providers </a:t>
            </a:r>
          </a:p>
          <a:p>
            <a:r>
              <a:rPr lang="en-US" dirty="0"/>
              <a:t>hospitals </a:t>
            </a:r>
          </a:p>
          <a:p>
            <a:r>
              <a:rPr lang="en-US" dirty="0"/>
              <a:t>law enforcements </a:t>
            </a:r>
          </a:p>
          <a:p>
            <a:r>
              <a:rPr lang="en-US" dirty="0"/>
              <a:t>consumer and family advocates</a:t>
            </a:r>
          </a:p>
          <a:p>
            <a:endParaRPr lang="en-US" dirty="0"/>
          </a:p>
        </p:txBody>
      </p:sp>
      <p:sp>
        <p:nvSpPr>
          <p:cNvPr id="3" name="Title 2"/>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Summit County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New Day Court Partners</a:t>
            </a:r>
          </a:p>
        </p:txBody>
      </p:sp>
    </p:spTree>
    <p:extLst>
      <p:ext uri="{BB962C8B-B14F-4D97-AF65-F5344CB8AC3E}">
        <p14:creationId xmlns:p14="http://schemas.microsoft.com/office/powerpoint/2010/main" val="3113760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8686799" cy="4648200"/>
          </a:xfrm>
        </p:spPr>
        <p:txBody>
          <a:bodyPr>
            <a:normAutofit/>
          </a:bodyPr>
          <a:lstStyle/>
          <a:p>
            <a:pPr lvl="0"/>
            <a:endParaRPr lang="en-US" dirty="0"/>
          </a:p>
          <a:p>
            <a:pPr lvl="0"/>
            <a:r>
              <a:rPr lang="en-US" dirty="0"/>
              <a:t>Provides a less restrictive alternative to involuntary hospitalization. </a:t>
            </a:r>
          </a:p>
          <a:p>
            <a:pPr lvl="0"/>
            <a:r>
              <a:rPr lang="en-US" dirty="0"/>
              <a:t>The treatment plan is tailored to the specific needs of the individual.</a:t>
            </a:r>
          </a:p>
          <a:p>
            <a:pPr lvl="0"/>
            <a:r>
              <a:rPr lang="en-US" dirty="0"/>
              <a:t>Individuals are closely monitored by a multidisciplinary team of mental health professionals in the community.</a:t>
            </a:r>
          </a:p>
          <a:p>
            <a:pPr lvl="0"/>
            <a:r>
              <a:rPr lang="en-US" dirty="0"/>
              <a:t>Reports on the individual’s condition and progress are reviewed monthly by the agencies Clinical Director and Chief Clinical Officer of the ADM Board. </a:t>
            </a:r>
          </a:p>
        </p:txBody>
      </p:sp>
      <p:sp>
        <p:nvSpPr>
          <p:cNvPr id="3" name="Title 2"/>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Components of Assisted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Outpatient Commitment</a:t>
            </a:r>
          </a:p>
        </p:txBody>
      </p:sp>
    </p:spTree>
    <p:extLst>
      <p:ext uri="{BB962C8B-B14F-4D97-AF65-F5344CB8AC3E}">
        <p14:creationId xmlns:p14="http://schemas.microsoft.com/office/powerpoint/2010/main" val="1428490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ryStbG3QjE"/>
          <p:cNvPicPr>
            <a:picLocks noGrp="1" noRot="1" noChangeAspect="1"/>
          </p:cNvPicPr>
          <p:nvPr>
            <p:ph idx="4294967295"/>
            <a:videoFile r:link="rId1"/>
          </p:nvPr>
        </p:nvPicPr>
        <p:blipFill>
          <a:blip r:embed="rId3"/>
          <a:stretch>
            <a:fillRect/>
          </a:stretch>
        </p:blipFill>
        <p:spPr>
          <a:xfrm>
            <a:off x="76200" y="76200"/>
            <a:ext cx="9019067" cy="6705600"/>
          </a:xfrm>
          <a:prstGeom prst="rect">
            <a:avLst/>
          </a:prstGeom>
        </p:spPr>
      </p:pic>
    </p:spTree>
    <p:extLst>
      <p:ext uri="{BB962C8B-B14F-4D97-AF65-F5344CB8AC3E}">
        <p14:creationId xmlns:p14="http://schemas.microsoft.com/office/powerpoint/2010/main" val="565205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The treating psychiatrist can file an application for continued commitment with ADM for consideration.</a:t>
            </a:r>
          </a:p>
          <a:p>
            <a:pPr lvl="0"/>
            <a:r>
              <a:rPr lang="en-US" dirty="0"/>
              <a:t>AOT is the combination of a court order and community-based mental health services.</a:t>
            </a:r>
          </a:p>
          <a:p>
            <a:pPr lvl="0"/>
            <a:r>
              <a:rPr lang="en-US" dirty="0"/>
              <a:t>Regular progress appearances before the Court enhance the effectiveness of treatment and aid recovery.</a:t>
            </a:r>
          </a:p>
          <a:p>
            <a:endParaRPr lang="en-US" dirty="0"/>
          </a:p>
        </p:txBody>
      </p:sp>
      <p:sp>
        <p:nvSpPr>
          <p:cNvPr id="3" name="Title 2"/>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Components of Assisted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Outpatient Commitment</a:t>
            </a:r>
          </a:p>
        </p:txBody>
      </p:sp>
    </p:spTree>
    <p:extLst>
      <p:ext uri="{BB962C8B-B14F-4D97-AF65-F5344CB8AC3E}">
        <p14:creationId xmlns:p14="http://schemas.microsoft.com/office/powerpoint/2010/main" val="2102801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Not necessarily representative</a:t>
            </a:r>
          </a:p>
          <a:p>
            <a:r>
              <a:rPr lang="en-US" dirty="0"/>
              <a:t>Total # of participants 192 </a:t>
            </a:r>
          </a:p>
          <a:p>
            <a:r>
              <a:rPr lang="en-US" dirty="0"/>
              <a:t>Graduated 73</a:t>
            </a:r>
          </a:p>
          <a:p>
            <a:r>
              <a:rPr lang="en-US" dirty="0"/>
              <a:t>Active Clients  119</a:t>
            </a:r>
          </a:p>
          <a:p>
            <a:r>
              <a:rPr lang="en-US" dirty="0"/>
              <a:t>Re-hospitalized while on </a:t>
            </a:r>
            <a:r>
              <a:rPr lang="en-US" dirty="0" err="1"/>
              <a:t>OPC</a:t>
            </a:r>
            <a:r>
              <a:rPr lang="en-US" dirty="0"/>
              <a:t> 6</a:t>
            </a:r>
          </a:p>
          <a:p>
            <a:r>
              <a:rPr lang="en-US" dirty="0"/>
              <a:t>Recommitted after OPC expired 7</a:t>
            </a:r>
          </a:p>
          <a:p>
            <a:pPr marL="0" indent="0">
              <a:buNone/>
            </a:pPr>
            <a:endParaRPr lang="en-US" dirty="0"/>
          </a:p>
          <a:p>
            <a:endParaRPr lang="en-US" dirty="0"/>
          </a:p>
          <a:p>
            <a:endParaRPr lang="en-US" dirty="0"/>
          </a:p>
        </p:txBody>
      </p:sp>
      <p:sp>
        <p:nvSpPr>
          <p:cNvPr id="3" name="Title 2"/>
          <p:cNvSpPr>
            <a:spLocks noGrp="1"/>
          </p:cNvSpPr>
          <p:nvPr>
            <p:ph type="title"/>
          </p:nvPr>
        </p:nvSpPr>
        <p:spPr/>
        <p:txBody>
          <a:bodyPr/>
          <a:lstStyle/>
          <a:p>
            <a:r>
              <a:rPr lang="en-US" b="1" dirty="0">
                <a:effectLst>
                  <a:outerShdw blurRad="38100" dist="38100" dir="2700000" algn="tl">
                    <a:srgbClr val="000000">
                      <a:alpha val="43137"/>
                    </a:srgbClr>
                  </a:outerShdw>
                </a:effectLst>
              </a:rPr>
              <a:t>Outcomes 2021 :</a:t>
            </a:r>
          </a:p>
        </p:txBody>
      </p:sp>
    </p:spTree>
    <p:extLst>
      <p:ext uri="{BB962C8B-B14F-4D97-AF65-F5344CB8AC3E}">
        <p14:creationId xmlns:p14="http://schemas.microsoft.com/office/powerpoint/2010/main" val="14348645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Image result for mental illne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934"/>
            <a:ext cx="9144000" cy="678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043714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458200" cy="5105400"/>
          </a:xfrm>
        </p:spPr>
        <p:txBody>
          <a:bodyPr>
            <a:noAutofit/>
          </a:bodyPr>
          <a:lstStyle/>
          <a:p>
            <a:endParaRPr lang="en-US" sz="3600" dirty="0">
              <a:latin typeface="Times New Roman" panose="02020603050405020304" pitchFamily="18" charset="0"/>
              <a:cs typeface="Times New Roman" panose="02020603050405020304" pitchFamily="18" charset="0"/>
            </a:endParaRPr>
          </a:p>
          <a:p>
            <a:r>
              <a:rPr lang="en-US" sz="3600" dirty="0">
                <a:cs typeface="Times New Roman" panose="02020603050405020304" pitchFamily="18" charset="0"/>
              </a:rPr>
              <a:t>Police Officer</a:t>
            </a:r>
          </a:p>
          <a:p>
            <a:r>
              <a:rPr lang="en-US" sz="3600" dirty="0">
                <a:cs typeface="Times New Roman" panose="02020603050405020304" pitchFamily="18" charset="0"/>
              </a:rPr>
              <a:t>Psychiatrist </a:t>
            </a:r>
          </a:p>
          <a:p>
            <a:r>
              <a:rPr lang="en-US" sz="3600" dirty="0">
                <a:cs typeface="Times New Roman" panose="02020603050405020304" pitchFamily="18" charset="0"/>
              </a:rPr>
              <a:t>Licensed Clinical Psychologist </a:t>
            </a:r>
          </a:p>
          <a:p>
            <a:r>
              <a:rPr lang="en-US" sz="3600" dirty="0">
                <a:cs typeface="Times New Roman" panose="02020603050405020304" pitchFamily="18" charset="0"/>
              </a:rPr>
              <a:t>Medical Doctor</a:t>
            </a:r>
          </a:p>
          <a:p>
            <a:r>
              <a:rPr lang="en-US" sz="3600" dirty="0">
                <a:cs typeface="Times New Roman" panose="02020603050405020304" pitchFamily="18" charset="0"/>
              </a:rPr>
              <a:t>Health Officer*</a:t>
            </a:r>
          </a:p>
          <a:p>
            <a:pPr marL="301943" lvl="1" indent="0">
              <a:buNone/>
            </a:pPr>
            <a:r>
              <a:rPr lang="en-US" sz="1200" dirty="0">
                <a:cs typeface="Times New Roman" panose="02020603050405020304" pitchFamily="18" charset="0"/>
              </a:rPr>
              <a:t>*</a:t>
            </a:r>
            <a:r>
              <a:rPr lang="en-US" sz="1600" dirty="0">
                <a:cs typeface="Times New Roman" panose="02020603050405020304" pitchFamily="18" charset="0"/>
              </a:rPr>
              <a:t>any public health doctor, nurse, or person authorized by a city or ADM board to perform the duties of a health officer</a:t>
            </a:r>
            <a:r>
              <a:rPr lang="en-US" sz="1200" dirty="0">
                <a:cs typeface="Times New Roman" panose="02020603050405020304" pitchFamily="18" charset="0"/>
              </a:rPr>
              <a:t>. </a:t>
            </a:r>
          </a:p>
          <a:p>
            <a:r>
              <a:rPr lang="en-US" sz="3600" dirty="0">
                <a:cs typeface="Times New Roman" panose="02020603050405020304" pitchFamily="18" charset="0"/>
              </a:rPr>
              <a:t>Parole Officer</a:t>
            </a:r>
          </a:p>
        </p:txBody>
      </p:sp>
      <p:sp>
        <p:nvSpPr>
          <p:cNvPr id="2" name="Title 1"/>
          <p:cNvSpPr>
            <a:spLocks noGrp="1"/>
          </p:cNvSpPr>
          <p:nvPr>
            <p:ph type="title"/>
          </p:nvPr>
        </p:nvSpPr>
        <p:spPr>
          <a:xfrm>
            <a:off x="304800" y="274638"/>
            <a:ext cx="8610600" cy="1325562"/>
          </a:xfrm>
          <a:solidFill>
            <a:schemeClr val="accent1"/>
          </a:solidFill>
        </p:spPr>
        <p:txBody>
          <a:bodyPr>
            <a:noAutofit/>
          </a:bodyPr>
          <a:lstStyle/>
          <a:p>
            <a:pPr algn="ctr"/>
            <a:r>
              <a:rPr lang="en-US" sz="3200" b="1" dirty="0">
                <a:solidFill>
                  <a:schemeClr val="bg1"/>
                </a:solidFill>
                <a:effectLst>
                  <a:outerShdw blurRad="38100" dist="38100" dir="2700000" algn="tl">
                    <a:srgbClr val="000000">
                      <a:alpha val="43137"/>
                    </a:srgbClr>
                  </a:outerShdw>
                </a:effectLst>
                <a:cs typeface="Times New Roman" panose="02020603050405020304" pitchFamily="18" charset="0"/>
              </a:rPr>
              <a:t>Emergency Hospitalization: </a:t>
            </a:r>
            <a:br>
              <a:rPr lang="en-US" sz="3200" b="1" dirty="0">
                <a:solidFill>
                  <a:schemeClr val="bg1"/>
                </a:solidFill>
                <a:effectLst>
                  <a:outerShdw blurRad="38100" dist="38100" dir="2700000" algn="tl">
                    <a:srgbClr val="000000">
                      <a:alpha val="43137"/>
                    </a:srgbClr>
                  </a:outerShdw>
                </a:effectLst>
                <a:cs typeface="Times New Roman" panose="02020603050405020304" pitchFamily="18" charset="0"/>
              </a:rPr>
            </a:br>
            <a:r>
              <a:rPr lang="en-US" sz="3200" b="1" dirty="0">
                <a:solidFill>
                  <a:schemeClr val="bg1"/>
                </a:solidFill>
                <a:effectLst>
                  <a:outerShdw blurRad="38100" dist="38100" dir="2700000" algn="tl">
                    <a:srgbClr val="000000">
                      <a:alpha val="43137"/>
                    </a:srgbClr>
                  </a:outerShdw>
                </a:effectLst>
                <a:cs typeface="Times New Roman" panose="02020603050405020304" pitchFamily="18" charset="0"/>
              </a:rPr>
              <a:t>Who Can Issue a </a:t>
            </a:r>
            <a:r>
              <a:rPr lang="en-US" sz="3200" b="1" dirty="0">
                <a:solidFill>
                  <a:srgbClr val="CC0099"/>
                </a:solidFill>
                <a:effectLst>
                  <a:outerShdw blurRad="38100" dist="38100" dir="2700000" algn="tl">
                    <a:srgbClr val="000000">
                      <a:alpha val="43137"/>
                    </a:srgbClr>
                  </a:outerShdw>
                </a:effectLst>
                <a:cs typeface="Times New Roman" panose="02020603050405020304" pitchFamily="18" charset="0"/>
              </a:rPr>
              <a:t>Pink Slip?   </a:t>
            </a:r>
          </a:p>
        </p:txBody>
      </p:sp>
    </p:spTree>
    <p:extLst>
      <p:ext uri="{BB962C8B-B14F-4D97-AF65-F5344CB8AC3E}">
        <p14:creationId xmlns:p14="http://schemas.microsoft.com/office/powerpoint/2010/main" val="13427599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nwalker\Desktop\Affidavit Mental Illness.JPG"/>
          <p:cNvPicPr>
            <a:picLocks noChangeAspect="1" noChangeArrowheads="1"/>
          </p:cNvPicPr>
          <p:nvPr/>
        </p:nvPicPr>
        <p:blipFill rotWithShape="1">
          <a:blip r:embed="rId2">
            <a:extLst>
              <a:ext uri="{28A0092B-C50C-407E-A947-70E740481C1C}">
                <a14:useLocalDpi xmlns:a14="http://schemas.microsoft.com/office/drawing/2010/main" val="0"/>
              </a:ext>
            </a:extLst>
          </a:blip>
          <a:srcRect t="2227" b="5019"/>
          <a:stretch/>
        </p:blipFill>
        <p:spPr bwMode="auto">
          <a:xfrm>
            <a:off x="36319" y="2133600"/>
            <a:ext cx="8839199" cy="47244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Affidavit</a:t>
            </a:r>
          </a:p>
        </p:txBody>
      </p:sp>
    </p:spTree>
    <p:extLst>
      <p:ext uri="{BB962C8B-B14F-4D97-AF65-F5344CB8AC3E}">
        <p14:creationId xmlns:p14="http://schemas.microsoft.com/office/powerpoint/2010/main" val="150957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633210" y="1064918"/>
            <a:ext cx="1801378" cy="1324622"/>
          </a:xfrm>
          <a:custGeom>
            <a:avLst/>
            <a:gdLst>
              <a:gd name="connsiteX0" fmla="*/ 0 w 1801378"/>
              <a:gd name="connsiteY0" fmla="*/ 220775 h 1324622"/>
              <a:gd name="connsiteX1" fmla="*/ 220775 w 1801378"/>
              <a:gd name="connsiteY1" fmla="*/ 0 h 1324622"/>
              <a:gd name="connsiteX2" fmla="*/ 1580603 w 1801378"/>
              <a:gd name="connsiteY2" fmla="*/ 0 h 1324622"/>
              <a:gd name="connsiteX3" fmla="*/ 1801378 w 1801378"/>
              <a:gd name="connsiteY3" fmla="*/ 220775 h 1324622"/>
              <a:gd name="connsiteX4" fmla="*/ 1801378 w 1801378"/>
              <a:gd name="connsiteY4" fmla="*/ 1103847 h 1324622"/>
              <a:gd name="connsiteX5" fmla="*/ 1580603 w 1801378"/>
              <a:gd name="connsiteY5" fmla="*/ 1324622 h 1324622"/>
              <a:gd name="connsiteX6" fmla="*/ 220775 w 1801378"/>
              <a:gd name="connsiteY6" fmla="*/ 1324622 h 1324622"/>
              <a:gd name="connsiteX7" fmla="*/ 0 w 1801378"/>
              <a:gd name="connsiteY7" fmla="*/ 1103847 h 1324622"/>
              <a:gd name="connsiteX8" fmla="*/ 0 w 1801378"/>
              <a:gd name="connsiteY8" fmla="*/ 220775 h 132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1378" h="1324622">
                <a:moveTo>
                  <a:pt x="0" y="220775"/>
                </a:moveTo>
                <a:cubicBezTo>
                  <a:pt x="0" y="98844"/>
                  <a:pt x="98844" y="0"/>
                  <a:pt x="220775" y="0"/>
                </a:cubicBezTo>
                <a:lnTo>
                  <a:pt x="1580603" y="0"/>
                </a:lnTo>
                <a:cubicBezTo>
                  <a:pt x="1702534" y="0"/>
                  <a:pt x="1801378" y="98844"/>
                  <a:pt x="1801378" y="220775"/>
                </a:cubicBezTo>
                <a:lnTo>
                  <a:pt x="1801378" y="1103847"/>
                </a:lnTo>
                <a:cubicBezTo>
                  <a:pt x="1801378" y="1225778"/>
                  <a:pt x="1702534" y="1324622"/>
                  <a:pt x="1580603" y="1324622"/>
                </a:cubicBezTo>
                <a:lnTo>
                  <a:pt x="220775" y="1324622"/>
                </a:lnTo>
                <a:cubicBezTo>
                  <a:pt x="98844" y="1324622"/>
                  <a:pt x="0" y="1225778"/>
                  <a:pt x="0" y="1103847"/>
                </a:cubicBezTo>
                <a:lnTo>
                  <a:pt x="0" y="220775"/>
                </a:lnTo>
                <a:close/>
              </a:path>
            </a:pathLst>
          </a:custGeom>
          <a:solidFill>
            <a:schemeClr val="accent1">
              <a:hueOff val="0"/>
              <a:satOff val="0"/>
              <a:lumOff val="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5623" tIns="125623" rIns="125623" bIns="125623" numCol="1" spcCol="1270" anchor="ctr" anchorCtr="0">
            <a:noAutofit/>
          </a:bodyPr>
          <a:lstStyle/>
          <a:p>
            <a:pPr lvl="0" algn="ctr" defTabSz="711200">
              <a:lnSpc>
                <a:spcPct val="90000"/>
              </a:lnSpc>
              <a:spcBef>
                <a:spcPct val="0"/>
              </a:spcBef>
              <a:spcAft>
                <a:spcPct val="35000"/>
              </a:spcAft>
            </a:pPr>
            <a:r>
              <a:rPr lang="en-US" sz="1600" kern="1200" dirty="0"/>
              <a:t>Person is “</a:t>
            </a:r>
            <a:r>
              <a:rPr lang="en-US" sz="1600" kern="1200" dirty="0">
                <a:solidFill>
                  <a:schemeClr val="bg1"/>
                </a:solidFill>
              </a:rPr>
              <a:t>Pink Slipped”</a:t>
            </a:r>
          </a:p>
        </p:txBody>
      </p:sp>
      <p:sp>
        <p:nvSpPr>
          <p:cNvPr id="6" name="Freeform 5"/>
          <p:cNvSpPr/>
          <p:nvPr/>
        </p:nvSpPr>
        <p:spPr>
          <a:xfrm>
            <a:off x="2193603" y="1727229"/>
            <a:ext cx="4680593" cy="4680593"/>
          </a:xfrm>
          <a:custGeom>
            <a:avLst/>
            <a:gdLst/>
            <a:ahLst/>
            <a:cxnLst/>
            <a:rect l="0" t="0" r="0" b="0"/>
            <a:pathLst>
              <a:path>
                <a:moveTo>
                  <a:pt x="3252370" y="185045"/>
                </a:moveTo>
                <a:arcTo wR="2340296" hR="2340296" stAng="17576246" swAng="1799360"/>
              </a:path>
            </a:pathLst>
          </a:custGeom>
          <a:noFill/>
          <a:ln w="38100">
            <a:headEnd type="none" w="med" len="med"/>
            <a:tailEnd type="triangle" w="med" len="med"/>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6"/>
          <p:cNvSpPr/>
          <p:nvPr/>
        </p:nvSpPr>
        <p:spPr>
          <a:xfrm>
            <a:off x="5858965" y="2666585"/>
            <a:ext cx="1801378" cy="1355499"/>
          </a:xfrm>
          <a:custGeom>
            <a:avLst/>
            <a:gdLst>
              <a:gd name="connsiteX0" fmla="*/ 0 w 1801378"/>
              <a:gd name="connsiteY0" fmla="*/ 225921 h 1355499"/>
              <a:gd name="connsiteX1" fmla="*/ 225921 w 1801378"/>
              <a:gd name="connsiteY1" fmla="*/ 0 h 1355499"/>
              <a:gd name="connsiteX2" fmla="*/ 1575457 w 1801378"/>
              <a:gd name="connsiteY2" fmla="*/ 0 h 1355499"/>
              <a:gd name="connsiteX3" fmla="*/ 1801378 w 1801378"/>
              <a:gd name="connsiteY3" fmla="*/ 225921 h 1355499"/>
              <a:gd name="connsiteX4" fmla="*/ 1801378 w 1801378"/>
              <a:gd name="connsiteY4" fmla="*/ 1129578 h 1355499"/>
              <a:gd name="connsiteX5" fmla="*/ 1575457 w 1801378"/>
              <a:gd name="connsiteY5" fmla="*/ 1355499 h 1355499"/>
              <a:gd name="connsiteX6" fmla="*/ 225921 w 1801378"/>
              <a:gd name="connsiteY6" fmla="*/ 1355499 h 1355499"/>
              <a:gd name="connsiteX7" fmla="*/ 0 w 1801378"/>
              <a:gd name="connsiteY7" fmla="*/ 1129578 h 1355499"/>
              <a:gd name="connsiteX8" fmla="*/ 0 w 1801378"/>
              <a:gd name="connsiteY8" fmla="*/ 225921 h 1355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1378" h="1355499">
                <a:moveTo>
                  <a:pt x="0" y="225921"/>
                </a:moveTo>
                <a:cubicBezTo>
                  <a:pt x="0" y="101148"/>
                  <a:pt x="101148" y="0"/>
                  <a:pt x="225921" y="0"/>
                </a:cubicBezTo>
                <a:lnTo>
                  <a:pt x="1575457" y="0"/>
                </a:lnTo>
                <a:cubicBezTo>
                  <a:pt x="1700230" y="0"/>
                  <a:pt x="1801378" y="101148"/>
                  <a:pt x="1801378" y="225921"/>
                </a:cubicBezTo>
                <a:lnTo>
                  <a:pt x="1801378" y="1129578"/>
                </a:lnTo>
                <a:cubicBezTo>
                  <a:pt x="1801378" y="1254351"/>
                  <a:pt x="1700230" y="1355499"/>
                  <a:pt x="1575457" y="1355499"/>
                </a:cubicBezTo>
                <a:lnTo>
                  <a:pt x="225921" y="1355499"/>
                </a:lnTo>
                <a:cubicBezTo>
                  <a:pt x="101148" y="1355499"/>
                  <a:pt x="0" y="1254351"/>
                  <a:pt x="0" y="1129578"/>
                </a:cubicBezTo>
                <a:lnTo>
                  <a:pt x="0" y="22592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130" tIns="127130" rIns="127130" bIns="127130" numCol="1" spcCol="1270" anchor="ctr" anchorCtr="0">
            <a:noAutofit/>
          </a:bodyPr>
          <a:lstStyle/>
          <a:p>
            <a:pPr lvl="0" algn="ctr" defTabSz="711200">
              <a:lnSpc>
                <a:spcPct val="90000"/>
              </a:lnSpc>
              <a:spcBef>
                <a:spcPct val="0"/>
              </a:spcBef>
              <a:spcAft>
                <a:spcPct val="35000"/>
              </a:spcAft>
            </a:pPr>
            <a:r>
              <a:rPr lang="en-US" sz="1600" kern="1200" dirty="0"/>
              <a:t>Hospital files Affidavit of Mental Illness at Probate Court</a:t>
            </a:r>
          </a:p>
          <a:p>
            <a:pPr lvl="0" algn="ctr" defTabSz="711200">
              <a:lnSpc>
                <a:spcPct val="90000"/>
              </a:lnSpc>
              <a:spcBef>
                <a:spcPct val="0"/>
              </a:spcBef>
              <a:spcAft>
                <a:spcPct val="35000"/>
              </a:spcAft>
            </a:pPr>
            <a:endParaRPr lang="en-US" sz="1000" kern="1200" dirty="0"/>
          </a:p>
        </p:txBody>
      </p:sp>
      <p:sp>
        <p:nvSpPr>
          <p:cNvPr id="8" name="Freeform 7"/>
          <p:cNvSpPr/>
          <p:nvPr/>
        </p:nvSpPr>
        <p:spPr>
          <a:xfrm>
            <a:off x="2193603" y="1727229"/>
            <a:ext cx="4680593" cy="4680593"/>
          </a:xfrm>
          <a:custGeom>
            <a:avLst/>
            <a:gdLst/>
            <a:ahLst/>
            <a:cxnLst/>
            <a:rect l="0" t="0" r="0" b="0"/>
            <a:pathLst>
              <a:path>
                <a:moveTo>
                  <a:pt x="4680370" y="2307982"/>
                </a:moveTo>
                <a:arcTo wR="2340296" hR="2340296" stAng="21552530" swAng="1916229"/>
              </a:path>
            </a:pathLst>
          </a:custGeom>
          <a:noFill/>
          <a:ln w="38100">
            <a:headEnd type="none" w="med" len="med"/>
            <a:tailEnd type="triangle" w="med" len="med"/>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8"/>
          <p:cNvSpPr/>
          <p:nvPr/>
        </p:nvSpPr>
        <p:spPr>
          <a:xfrm>
            <a:off x="5008802" y="5289193"/>
            <a:ext cx="1801378" cy="1343345"/>
          </a:xfrm>
          <a:custGeom>
            <a:avLst/>
            <a:gdLst>
              <a:gd name="connsiteX0" fmla="*/ 0 w 1801378"/>
              <a:gd name="connsiteY0" fmla="*/ 223895 h 1343345"/>
              <a:gd name="connsiteX1" fmla="*/ 223895 w 1801378"/>
              <a:gd name="connsiteY1" fmla="*/ 0 h 1343345"/>
              <a:gd name="connsiteX2" fmla="*/ 1577483 w 1801378"/>
              <a:gd name="connsiteY2" fmla="*/ 0 h 1343345"/>
              <a:gd name="connsiteX3" fmla="*/ 1801378 w 1801378"/>
              <a:gd name="connsiteY3" fmla="*/ 223895 h 1343345"/>
              <a:gd name="connsiteX4" fmla="*/ 1801378 w 1801378"/>
              <a:gd name="connsiteY4" fmla="*/ 1119450 h 1343345"/>
              <a:gd name="connsiteX5" fmla="*/ 1577483 w 1801378"/>
              <a:gd name="connsiteY5" fmla="*/ 1343345 h 1343345"/>
              <a:gd name="connsiteX6" fmla="*/ 223895 w 1801378"/>
              <a:gd name="connsiteY6" fmla="*/ 1343345 h 1343345"/>
              <a:gd name="connsiteX7" fmla="*/ 0 w 1801378"/>
              <a:gd name="connsiteY7" fmla="*/ 1119450 h 1343345"/>
              <a:gd name="connsiteX8" fmla="*/ 0 w 1801378"/>
              <a:gd name="connsiteY8" fmla="*/ 223895 h 1343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1378" h="1343345">
                <a:moveTo>
                  <a:pt x="0" y="223895"/>
                </a:moveTo>
                <a:cubicBezTo>
                  <a:pt x="0" y="100241"/>
                  <a:pt x="100241" y="0"/>
                  <a:pt x="223895" y="0"/>
                </a:cubicBezTo>
                <a:lnTo>
                  <a:pt x="1577483" y="0"/>
                </a:lnTo>
                <a:cubicBezTo>
                  <a:pt x="1701137" y="0"/>
                  <a:pt x="1801378" y="100241"/>
                  <a:pt x="1801378" y="223895"/>
                </a:cubicBezTo>
                <a:lnTo>
                  <a:pt x="1801378" y="1119450"/>
                </a:lnTo>
                <a:cubicBezTo>
                  <a:pt x="1801378" y="1243104"/>
                  <a:pt x="1701137" y="1343345"/>
                  <a:pt x="1577483" y="1343345"/>
                </a:cubicBezTo>
                <a:lnTo>
                  <a:pt x="223895" y="1343345"/>
                </a:lnTo>
                <a:cubicBezTo>
                  <a:pt x="100241" y="1343345"/>
                  <a:pt x="0" y="1243104"/>
                  <a:pt x="0" y="1119450"/>
                </a:cubicBezTo>
                <a:lnTo>
                  <a:pt x="0" y="22389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6537" tIns="126537" rIns="126537" bIns="126537" numCol="1" spcCol="1270" anchor="ctr" anchorCtr="0">
            <a:noAutofit/>
          </a:bodyPr>
          <a:lstStyle/>
          <a:p>
            <a:pPr lvl="0" algn="ctr" defTabSz="711200">
              <a:lnSpc>
                <a:spcPct val="90000"/>
              </a:lnSpc>
              <a:spcBef>
                <a:spcPct val="0"/>
              </a:spcBef>
              <a:spcAft>
                <a:spcPct val="35000"/>
              </a:spcAft>
            </a:pPr>
            <a:r>
              <a:rPr lang="en-US" sz="1600" kern="1200" dirty="0"/>
              <a:t>Probate Court Sets the Case for Hearing Before a Magistrate</a:t>
            </a:r>
          </a:p>
          <a:p>
            <a:pPr lvl="0" algn="ctr" defTabSz="711200">
              <a:lnSpc>
                <a:spcPct val="90000"/>
              </a:lnSpc>
              <a:spcBef>
                <a:spcPct val="0"/>
              </a:spcBef>
              <a:spcAft>
                <a:spcPct val="35000"/>
              </a:spcAft>
            </a:pPr>
            <a:endParaRPr lang="en-US" sz="1000" kern="1200" dirty="0"/>
          </a:p>
        </p:txBody>
      </p:sp>
      <p:sp>
        <p:nvSpPr>
          <p:cNvPr id="10" name="Freeform 9"/>
          <p:cNvSpPr/>
          <p:nvPr/>
        </p:nvSpPr>
        <p:spPr>
          <a:xfrm>
            <a:off x="2193603" y="1727229"/>
            <a:ext cx="4680593" cy="4680593"/>
          </a:xfrm>
          <a:custGeom>
            <a:avLst/>
            <a:gdLst/>
            <a:ahLst/>
            <a:cxnLst/>
            <a:rect l="0" t="0" r="0" b="0"/>
            <a:pathLst>
              <a:path>
                <a:moveTo>
                  <a:pt x="2805895" y="4633810"/>
                </a:moveTo>
                <a:arcTo wR="2340296" hR="2340296" stAng="4711472" swAng="1377057"/>
              </a:path>
            </a:pathLst>
          </a:custGeom>
          <a:noFill/>
          <a:ln w="38100">
            <a:headEnd type="none" w="med" len="med"/>
            <a:tailEnd type="triangle" w="med" len="med"/>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10"/>
          <p:cNvSpPr/>
          <p:nvPr/>
        </p:nvSpPr>
        <p:spPr>
          <a:xfrm>
            <a:off x="2257618" y="5214250"/>
            <a:ext cx="1801378" cy="1493231"/>
          </a:xfrm>
          <a:custGeom>
            <a:avLst/>
            <a:gdLst>
              <a:gd name="connsiteX0" fmla="*/ 0 w 1801378"/>
              <a:gd name="connsiteY0" fmla="*/ 248877 h 1493231"/>
              <a:gd name="connsiteX1" fmla="*/ 248877 w 1801378"/>
              <a:gd name="connsiteY1" fmla="*/ 0 h 1493231"/>
              <a:gd name="connsiteX2" fmla="*/ 1552501 w 1801378"/>
              <a:gd name="connsiteY2" fmla="*/ 0 h 1493231"/>
              <a:gd name="connsiteX3" fmla="*/ 1801378 w 1801378"/>
              <a:gd name="connsiteY3" fmla="*/ 248877 h 1493231"/>
              <a:gd name="connsiteX4" fmla="*/ 1801378 w 1801378"/>
              <a:gd name="connsiteY4" fmla="*/ 1244354 h 1493231"/>
              <a:gd name="connsiteX5" fmla="*/ 1552501 w 1801378"/>
              <a:gd name="connsiteY5" fmla="*/ 1493231 h 1493231"/>
              <a:gd name="connsiteX6" fmla="*/ 248877 w 1801378"/>
              <a:gd name="connsiteY6" fmla="*/ 1493231 h 1493231"/>
              <a:gd name="connsiteX7" fmla="*/ 0 w 1801378"/>
              <a:gd name="connsiteY7" fmla="*/ 1244354 h 1493231"/>
              <a:gd name="connsiteX8" fmla="*/ 0 w 1801378"/>
              <a:gd name="connsiteY8" fmla="*/ 248877 h 149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1378" h="1493231">
                <a:moveTo>
                  <a:pt x="0" y="248877"/>
                </a:moveTo>
                <a:cubicBezTo>
                  <a:pt x="0" y="111426"/>
                  <a:pt x="111426" y="0"/>
                  <a:pt x="248877" y="0"/>
                </a:cubicBezTo>
                <a:lnTo>
                  <a:pt x="1552501" y="0"/>
                </a:lnTo>
                <a:cubicBezTo>
                  <a:pt x="1689952" y="0"/>
                  <a:pt x="1801378" y="111426"/>
                  <a:pt x="1801378" y="248877"/>
                </a:cubicBezTo>
                <a:lnTo>
                  <a:pt x="1801378" y="1244354"/>
                </a:lnTo>
                <a:cubicBezTo>
                  <a:pt x="1801378" y="1381805"/>
                  <a:pt x="1689952" y="1493231"/>
                  <a:pt x="1552501" y="1493231"/>
                </a:cubicBezTo>
                <a:lnTo>
                  <a:pt x="248877" y="1493231"/>
                </a:lnTo>
                <a:cubicBezTo>
                  <a:pt x="111426" y="1493231"/>
                  <a:pt x="0" y="1381805"/>
                  <a:pt x="0" y="1244354"/>
                </a:cubicBezTo>
                <a:lnTo>
                  <a:pt x="0" y="24887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3854" tIns="133854" rIns="133854" bIns="133854" numCol="1" spcCol="1270" anchor="ctr" anchorCtr="0">
            <a:noAutofit/>
          </a:bodyPr>
          <a:lstStyle/>
          <a:p>
            <a:pPr lvl="0" algn="ctr" defTabSz="711200">
              <a:lnSpc>
                <a:spcPct val="90000"/>
              </a:lnSpc>
              <a:spcBef>
                <a:spcPct val="0"/>
              </a:spcBef>
              <a:spcAft>
                <a:spcPct val="35000"/>
              </a:spcAft>
            </a:pPr>
            <a:r>
              <a:rPr lang="en-US" sz="1600" kern="1200" dirty="0"/>
              <a:t>Probate Court Appoints an Attorney to Represent the Person</a:t>
            </a:r>
          </a:p>
        </p:txBody>
      </p:sp>
      <p:sp>
        <p:nvSpPr>
          <p:cNvPr id="12" name="Freeform 11"/>
          <p:cNvSpPr/>
          <p:nvPr/>
        </p:nvSpPr>
        <p:spPr>
          <a:xfrm>
            <a:off x="2193603" y="1727229"/>
            <a:ext cx="4680593" cy="4680593"/>
          </a:xfrm>
          <a:custGeom>
            <a:avLst/>
            <a:gdLst/>
            <a:ahLst/>
            <a:cxnLst/>
            <a:rect l="0" t="0" r="0" b="0"/>
            <a:pathLst>
              <a:path>
                <a:moveTo>
                  <a:pt x="294948" y="3477634"/>
                </a:moveTo>
                <a:arcTo wR="2340296" hR="2340296" stAng="9055397" swAng="1562213"/>
              </a:path>
            </a:pathLst>
          </a:custGeom>
          <a:noFill/>
          <a:ln w="38100">
            <a:headEnd type="none" w="med" len="med"/>
            <a:tailEnd type="triangle" w="med" len="med"/>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12"/>
          <p:cNvSpPr/>
          <p:nvPr/>
        </p:nvSpPr>
        <p:spPr>
          <a:xfrm>
            <a:off x="1407456" y="2507776"/>
            <a:ext cx="1801378" cy="1673116"/>
          </a:xfrm>
          <a:custGeom>
            <a:avLst/>
            <a:gdLst>
              <a:gd name="connsiteX0" fmla="*/ 0 w 1801378"/>
              <a:gd name="connsiteY0" fmla="*/ 278858 h 1673116"/>
              <a:gd name="connsiteX1" fmla="*/ 278858 w 1801378"/>
              <a:gd name="connsiteY1" fmla="*/ 0 h 1673116"/>
              <a:gd name="connsiteX2" fmla="*/ 1522520 w 1801378"/>
              <a:gd name="connsiteY2" fmla="*/ 0 h 1673116"/>
              <a:gd name="connsiteX3" fmla="*/ 1801378 w 1801378"/>
              <a:gd name="connsiteY3" fmla="*/ 278858 h 1673116"/>
              <a:gd name="connsiteX4" fmla="*/ 1801378 w 1801378"/>
              <a:gd name="connsiteY4" fmla="*/ 1394258 h 1673116"/>
              <a:gd name="connsiteX5" fmla="*/ 1522520 w 1801378"/>
              <a:gd name="connsiteY5" fmla="*/ 1673116 h 1673116"/>
              <a:gd name="connsiteX6" fmla="*/ 278858 w 1801378"/>
              <a:gd name="connsiteY6" fmla="*/ 1673116 h 1673116"/>
              <a:gd name="connsiteX7" fmla="*/ 0 w 1801378"/>
              <a:gd name="connsiteY7" fmla="*/ 1394258 h 1673116"/>
              <a:gd name="connsiteX8" fmla="*/ 0 w 1801378"/>
              <a:gd name="connsiteY8" fmla="*/ 278858 h 167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1378" h="1673116">
                <a:moveTo>
                  <a:pt x="0" y="278858"/>
                </a:moveTo>
                <a:cubicBezTo>
                  <a:pt x="0" y="124849"/>
                  <a:pt x="124849" y="0"/>
                  <a:pt x="278858" y="0"/>
                </a:cubicBezTo>
                <a:lnTo>
                  <a:pt x="1522520" y="0"/>
                </a:lnTo>
                <a:cubicBezTo>
                  <a:pt x="1676529" y="0"/>
                  <a:pt x="1801378" y="124849"/>
                  <a:pt x="1801378" y="278858"/>
                </a:cubicBezTo>
                <a:lnTo>
                  <a:pt x="1801378" y="1394258"/>
                </a:lnTo>
                <a:cubicBezTo>
                  <a:pt x="1801378" y="1548267"/>
                  <a:pt x="1676529" y="1673116"/>
                  <a:pt x="1522520" y="1673116"/>
                </a:cubicBezTo>
                <a:lnTo>
                  <a:pt x="278858" y="1673116"/>
                </a:lnTo>
                <a:cubicBezTo>
                  <a:pt x="124849" y="1673116"/>
                  <a:pt x="0" y="1548267"/>
                  <a:pt x="0" y="1394258"/>
                </a:cubicBezTo>
                <a:lnTo>
                  <a:pt x="0" y="27885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5015" tIns="135015" rIns="135015" bIns="135015" numCol="1" spcCol="1270" anchor="ctr" anchorCtr="0">
            <a:noAutofit/>
          </a:bodyPr>
          <a:lstStyle/>
          <a:p>
            <a:pPr lvl="0" algn="ctr" defTabSz="622300">
              <a:lnSpc>
                <a:spcPct val="90000"/>
              </a:lnSpc>
              <a:spcBef>
                <a:spcPct val="0"/>
              </a:spcBef>
              <a:spcAft>
                <a:spcPct val="35000"/>
              </a:spcAft>
            </a:pPr>
            <a:r>
              <a:rPr lang="en-US" sz="1400" kern="1200" dirty="0"/>
              <a:t>The Hearing is </a:t>
            </a:r>
            <a:r>
              <a:rPr lang="en-US" sz="1400" dirty="0"/>
              <a:t>h</a:t>
            </a:r>
            <a:r>
              <a:rPr lang="en-US" sz="1400" kern="1200" dirty="0"/>
              <a:t>eld at the Hospital with attorney for the person, the ADM Board, and the Magistrate</a:t>
            </a:r>
          </a:p>
          <a:p>
            <a:pPr lvl="0" algn="ctr" defTabSz="622300">
              <a:lnSpc>
                <a:spcPct val="90000"/>
              </a:lnSpc>
              <a:spcBef>
                <a:spcPct val="0"/>
              </a:spcBef>
              <a:spcAft>
                <a:spcPct val="35000"/>
              </a:spcAft>
            </a:pPr>
            <a:endParaRPr lang="en-US" sz="1000" kern="1200" dirty="0"/>
          </a:p>
        </p:txBody>
      </p:sp>
      <p:sp>
        <p:nvSpPr>
          <p:cNvPr id="14" name="Freeform 13"/>
          <p:cNvSpPr/>
          <p:nvPr/>
        </p:nvSpPr>
        <p:spPr>
          <a:xfrm>
            <a:off x="2193603" y="1727229"/>
            <a:ext cx="4680593" cy="4680593"/>
          </a:xfrm>
          <a:custGeom>
            <a:avLst/>
            <a:gdLst/>
            <a:ahLst/>
            <a:cxnLst/>
            <a:rect l="0" t="0" r="0" b="0"/>
            <a:pathLst>
              <a:path>
                <a:moveTo>
                  <a:pt x="602462" y="772840"/>
                </a:moveTo>
                <a:arcTo wR="2340296" hR="2340296" stAng="13322951" swAng="1503728"/>
              </a:path>
            </a:pathLst>
          </a:custGeom>
          <a:noFill/>
          <a:ln w="38100">
            <a:headEnd type="none" w="med" len="med"/>
            <a:tailEnd type="triangle" w="med" len="med"/>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Title 14"/>
          <p:cNvSpPr>
            <a:spLocks noGrp="1"/>
          </p:cNvSpPr>
          <p:nvPr>
            <p:ph type="title"/>
          </p:nvPr>
        </p:nvSpPr>
        <p:spPr>
          <a:xfrm>
            <a:off x="457200" y="228600"/>
            <a:ext cx="8229600" cy="1066800"/>
          </a:xfrm>
        </p:spPr>
        <p:txBody>
          <a:bodyPr/>
          <a:lstStyle/>
          <a:p>
            <a:r>
              <a:rPr lang="en-US" b="1" dirty="0">
                <a:effectLst>
                  <a:outerShdw blurRad="38100" dist="38100" dir="2700000" algn="tl">
                    <a:srgbClr val="000000">
                      <a:alpha val="43137"/>
                    </a:srgbClr>
                  </a:outerShdw>
                </a:effectLst>
                <a:cs typeface="Times New Roman" panose="02020603050405020304" pitchFamily="18" charset="0"/>
              </a:rPr>
              <a:t>What’s Next After the </a:t>
            </a:r>
            <a:r>
              <a:rPr lang="en-US" b="1" dirty="0">
                <a:solidFill>
                  <a:srgbClr val="CC0099"/>
                </a:solidFill>
                <a:effectLst>
                  <a:outerShdw blurRad="38100" dist="38100" dir="2700000" algn="tl">
                    <a:srgbClr val="000000">
                      <a:alpha val="43137"/>
                    </a:srgbClr>
                  </a:outerShdw>
                </a:effectLst>
                <a:cs typeface="Times New Roman" panose="02020603050405020304" pitchFamily="18" charset="0"/>
              </a:rPr>
              <a:t>Pink Slip</a:t>
            </a:r>
            <a:r>
              <a:rPr lang="en-US" b="1" dirty="0">
                <a:effectLst>
                  <a:outerShdw blurRad="38100" dist="38100" dir="2700000" algn="tl">
                    <a:srgbClr val="000000">
                      <a:alpha val="43137"/>
                    </a:srgbClr>
                  </a:outerShdw>
                </a:effectLst>
                <a:cs typeface="Times New Roman" panose="02020603050405020304" pitchFamily="18" charset="0"/>
              </a:rPr>
              <a:t>?</a:t>
            </a:r>
            <a:endParaRPr lang="en-US" dirty="0"/>
          </a:p>
        </p:txBody>
      </p:sp>
    </p:spTree>
    <p:extLst>
      <p:ext uri="{BB962C8B-B14F-4D97-AF65-F5344CB8AC3E}">
        <p14:creationId xmlns:p14="http://schemas.microsoft.com/office/powerpoint/2010/main" val="14633367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05000"/>
            <a:ext cx="8839200" cy="4724400"/>
          </a:xfrm>
        </p:spPr>
        <p:txBody>
          <a:bodyPr>
            <a:normAutofit/>
          </a:bodyPr>
          <a:lstStyle/>
          <a:p>
            <a:pPr marL="0" indent="0">
              <a:buNone/>
            </a:pPr>
            <a:endParaRPr lang="en-US" dirty="0">
              <a:cs typeface="Times New Roman" panose="02020603050405020304" pitchFamily="18" charset="0"/>
            </a:endParaRPr>
          </a:p>
          <a:p>
            <a:pPr>
              <a:buFont typeface="Wingdings" panose="05000000000000000000" pitchFamily="2" charset="2"/>
              <a:buChar char="v"/>
            </a:pPr>
            <a:r>
              <a:rPr lang="en-US" dirty="0">
                <a:cs typeface="Times New Roman" panose="02020603050405020304" pitchFamily="18" charset="0"/>
              </a:rPr>
              <a:t>Right to attend the hearing. </a:t>
            </a:r>
          </a:p>
          <a:p>
            <a:pPr>
              <a:buFont typeface="Wingdings" panose="05000000000000000000" pitchFamily="2" charset="2"/>
              <a:buChar char="v"/>
            </a:pPr>
            <a:r>
              <a:rPr lang="en-US" dirty="0">
                <a:cs typeface="Times New Roman" panose="02020603050405020304" pitchFamily="18" charset="0"/>
              </a:rPr>
              <a:t>Right to an independent psychiatric evaluation.  </a:t>
            </a:r>
          </a:p>
          <a:p>
            <a:pPr>
              <a:buFont typeface="Wingdings" panose="05000000000000000000" pitchFamily="2" charset="2"/>
              <a:buChar char="v"/>
            </a:pPr>
            <a:r>
              <a:rPr lang="en-US" dirty="0">
                <a:cs typeface="Times New Roman" panose="02020603050405020304" pitchFamily="18" charset="0"/>
              </a:rPr>
              <a:t>The right to have an attorney at the court’s expense. </a:t>
            </a:r>
          </a:p>
          <a:p>
            <a:pPr>
              <a:buFont typeface="Wingdings" panose="05000000000000000000" pitchFamily="2" charset="2"/>
              <a:buChar char="v"/>
            </a:pPr>
            <a:r>
              <a:rPr lang="en-US" dirty="0">
                <a:cs typeface="Times New Roman" panose="02020603050405020304" pitchFamily="18" charset="0"/>
              </a:rPr>
              <a:t>Right to call witnesses. </a:t>
            </a:r>
          </a:p>
          <a:p>
            <a:pPr>
              <a:buFont typeface="Wingdings" panose="05000000000000000000" pitchFamily="2" charset="2"/>
              <a:buChar char="v"/>
            </a:pPr>
            <a:r>
              <a:rPr lang="en-US" dirty="0">
                <a:cs typeface="Times New Roman" panose="02020603050405020304" pitchFamily="18" charset="0"/>
              </a:rPr>
              <a:t>Right to speak at the hearing or the right to refuse to speak. </a:t>
            </a:r>
          </a:p>
          <a:p>
            <a:pPr>
              <a:buFont typeface="Wingdings" panose="05000000000000000000" pitchFamily="2" charset="2"/>
              <a:buChar char="v"/>
            </a:pPr>
            <a:r>
              <a:rPr lang="en-US" dirty="0">
                <a:cs typeface="Times New Roman" panose="02020603050405020304" pitchFamily="18" charset="0"/>
              </a:rPr>
              <a:t>Right to have a transcript of the hearing. </a:t>
            </a:r>
          </a:p>
          <a:p>
            <a:pPr>
              <a:buFont typeface="Wingdings" panose="05000000000000000000" pitchFamily="2" charset="2"/>
              <a:buChar char="v"/>
            </a:pPr>
            <a:r>
              <a:rPr lang="en-US" dirty="0">
                <a:cs typeface="Times New Roman" panose="02020603050405020304" pitchFamily="18" charset="0"/>
              </a:rPr>
              <a:t>Right to appeal the decision at the court’s expense. </a:t>
            </a:r>
          </a:p>
          <a:p>
            <a:pPr marL="0" indent="0">
              <a:buNone/>
            </a:pPr>
            <a:endParaRPr lang="en-US" dirty="0"/>
          </a:p>
        </p:txBody>
      </p:sp>
      <p:sp>
        <p:nvSpPr>
          <p:cNvPr id="4" name="Title 3"/>
          <p:cNvSpPr>
            <a:spLocks noGrp="1"/>
          </p:cNvSpPr>
          <p:nvPr>
            <p:ph type="title"/>
          </p:nvPr>
        </p:nvSpPr>
        <p:spPr/>
        <p:txBody>
          <a:bodyPr/>
          <a:lstStyle/>
          <a:p>
            <a:r>
              <a:rPr lang="en-US" b="1" dirty="0">
                <a:solidFill>
                  <a:schemeClr val="bg1"/>
                </a:solidFill>
                <a:effectLst>
                  <a:outerShdw blurRad="38100" dist="38100" dir="2700000" algn="tl">
                    <a:srgbClr val="000000">
                      <a:alpha val="43137"/>
                    </a:srgbClr>
                  </a:outerShdw>
                </a:effectLst>
                <a:cs typeface="Times New Roman" panose="02020603050405020304" pitchFamily="18" charset="0"/>
              </a:rPr>
              <a:t>Patient’s Rights</a:t>
            </a:r>
            <a:endParaRPr lang="en-US" b="1" dirty="0"/>
          </a:p>
        </p:txBody>
      </p:sp>
    </p:spTree>
    <p:extLst>
      <p:ext uri="{BB962C8B-B14F-4D97-AF65-F5344CB8AC3E}">
        <p14:creationId xmlns:p14="http://schemas.microsoft.com/office/powerpoint/2010/main" val="580318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132" y="1676400"/>
            <a:ext cx="3169920" cy="1553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28600" y="228600"/>
            <a:ext cx="8686800" cy="1107996"/>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mj-lt"/>
              </a:rPr>
              <a:t>COMMITMENTS</a:t>
            </a:r>
          </a:p>
          <a:p>
            <a:endParaRPr lang="en-US" dirty="0">
              <a:solidFill>
                <a:schemeClr val="bg1"/>
              </a:solidFill>
            </a:endParaRPr>
          </a:p>
        </p:txBody>
      </p:sp>
      <p:pic>
        <p:nvPicPr>
          <p:cNvPr id="1028" name="Picture 4" descr="ADM Bo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24000"/>
            <a:ext cx="2406454" cy="15544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43270" y="3534461"/>
            <a:ext cx="8534400" cy="3508653"/>
          </a:xfrm>
          <a:prstGeom prst="rect">
            <a:avLst/>
          </a:prstGeom>
          <a:noFill/>
        </p:spPr>
        <p:txBody>
          <a:bodyPr wrap="square" rtlCol="0">
            <a:spAutoFit/>
          </a:bodyPr>
          <a:lstStyle/>
          <a:p>
            <a:pPr algn="ctr"/>
            <a:r>
              <a:rPr lang="en-US" sz="2400" dirty="0">
                <a:solidFill>
                  <a:schemeClr val="tx2"/>
                </a:solidFill>
              </a:rPr>
              <a:t>If the evidence is </a:t>
            </a:r>
            <a:r>
              <a:rPr lang="en-US" sz="2400" dirty="0">
                <a:solidFill>
                  <a:schemeClr val="tx2"/>
                </a:solidFill>
                <a:effectLst>
                  <a:outerShdw blurRad="38100" dist="38100" dir="2700000" algn="tl">
                    <a:srgbClr val="000000">
                      <a:alpha val="43137"/>
                    </a:srgbClr>
                  </a:outerShdw>
                </a:effectLst>
              </a:rPr>
              <a:t>clear and convincing </a:t>
            </a:r>
            <a:r>
              <a:rPr lang="en-US" sz="2400" dirty="0">
                <a:solidFill>
                  <a:schemeClr val="tx2"/>
                </a:solidFill>
              </a:rPr>
              <a:t>that the person is mentally ill subject to court order, the probate court orders the person committed to the ADM Board for 90 days.</a:t>
            </a:r>
          </a:p>
          <a:p>
            <a:pPr lvl="0"/>
            <a:r>
              <a:rPr lang="en-US" sz="2400" dirty="0">
                <a:solidFill>
                  <a:schemeClr val="tx2"/>
                </a:solidFill>
              </a:rPr>
              <a:t>	</a:t>
            </a:r>
          </a:p>
          <a:p>
            <a:pPr lvl="0" algn="ctr"/>
            <a:r>
              <a:rPr lang="en-US" sz="2400" dirty="0">
                <a:solidFill>
                  <a:schemeClr val="tx2"/>
                </a:solidFill>
              </a:rPr>
              <a:t>Upon release from the hospital: </a:t>
            </a:r>
          </a:p>
          <a:p>
            <a:pPr marL="3086100" lvl="6" indent="-342900">
              <a:buFont typeface="Wingdings" panose="05000000000000000000" pitchFamily="2" charset="2"/>
              <a:buChar char="Ø"/>
            </a:pPr>
            <a:r>
              <a:rPr lang="en-US" sz="2400" dirty="0">
                <a:solidFill>
                  <a:schemeClr val="tx2"/>
                </a:solidFill>
              </a:rPr>
              <a:t>CSS </a:t>
            </a:r>
          </a:p>
          <a:p>
            <a:pPr marL="3086100" lvl="6" indent="-342900">
              <a:buFont typeface="Wingdings" panose="05000000000000000000" pitchFamily="2" charset="2"/>
              <a:buChar char="Ø"/>
            </a:pPr>
            <a:r>
              <a:rPr lang="en-US" sz="2400" dirty="0">
                <a:solidFill>
                  <a:schemeClr val="tx2"/>
                </a:solidFill>
              </a:rPr>
              <a:t>New Day Court </a:t>
            </a:r>
          </a:p>
          <a:p>
            <a:pPr lvl="7"/>
            <a:endParaRPr lang="en-US" dirty="0"/>
          </a:p>
          <a:p>
            <a:endParaRPr lang="en-US" dirty="0"/>
          </a:p>
          <a:p>
            <a:endParaRPr lang="en-US"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57600" y="990600"/>
            <a:ext cx="2194560" cy="2011680"/>
          </a:xfrm>
          <a:prstGeom prst="rect">
            <a:avLst/>
          </a:prstGeom>
        </p:spPr>
      </p:pic>
    </p:spTree>
    <p:extLst>
      <p:ext uri="{BB962C8B-B14F-4D97-AF65-F5344CB8AC3E}">
        <p14:creationId xmlns:p14="http://schemas.microsoft.com/office/powerpoint/2010/main" val="2441121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mental illness"/>
          <p:cNvPicPr>
            <a:picLocks noChangeAspect="1" noChangeArrowheads="1"/>
          </p:cNvPicPr>
          <p:nvPr/>
        </p:nvPicPr>
        <p:blipFill rotWithShape="1">
          <a:blip r:embed="rId2">
            <a:extLst>
              <a:ext uri="{28A0092B-C50C-407E-A947-70E740481C1C}">
                <a14:useLocalDpi xmlns:a14="http://schemas.microsoft.com/office/drawing/2010/main" val="0"/>
              </a:ext>
            </a:extLst>
          </a:blip>
          <a:srcRect t="1" b="26045"/>
          <a:stretch/>
        </p:blipFill>
        <p:spPr bwMode="auto">
          <a:xfrm>
            <a:off x="0" y="26772"/>
            <a:ext cx="9144000" cy="6831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6768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5384" y="1981200"/>
            <a:ext cx="8839200" cy="461665"/>
          </a:xfrm>
          <a:prstGeom prst="rect">
            <a:avLst/>
          </a:prstGeom>
          <a:noFill/>
        </p:spPr>
        <p:txBody>
          <a:bodyPr wrap="square" rtlCol="0">
            <a:spAutoFit/>
          </a:bodyPr>
          <a:lstStyle/>
          <a:p>
            <a:pPr marL="342900" indent="-342900">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35384" y="2514600"/>
            <a:ext cx="8932416" cy="4093428"/>
          </a:xfrm>
          <a:prstGeom prst="rect">
            <a:avLst/>
          </a:prstGeom>
          <a:noFill/>
        </p:spPr>
        <p:txBody>
          <a:bodyPr wrap="square" rtlCol="0">
            <a:spAutoFit/>
          </a:bodyPr>
          <a:lstStyle/>
          <a:p>
            <a:pPr marL="285750" indent="-285750">
              <a:buFont typeface="Wingdings" panose="05000000000000000000" pitchFamily="2" charset="2"/>
              <a:buChar char="v"/>
            </a:pPr>
            <a:r>
              <a:rPr lang="en-US" sz="2000" dirty="0">
                <a:solidFill>
                  <a:schemeClr val="tx2"/>
                </a:solidFill>
              </a:rPr>
              <a:t>Treating physician files an application for continued commitment 10 days prior to the expiration of the initial 90 day commitment. </a:t>
            </a:r>
          </a:p>
          <a:p>
            <a:endParaRPr lang="en-US" sz="2000" dirty="0">
              <a:solidFill>
                <a:schemeClr val="tx2"/>
              </a:solidFill>
            </a:endParaRPr>
          </a:p>
          <a:p>
            <a:pPr marL="285750" indent="-285750">
              <a:buFont typeface="Wingdings" panose="05000000000000000000" pitchFamily="2" charset="2"/>
              <a:buChar char="v"/>
            </a:pPr>
            <a:r>
              <a:rPr lang="en-US" sz="2000" dirty="0">
                <a:solidFill>
                  <a:schemeClr val="tx2"/>
                </a:solidFill>
              </a:rPr>
              <a:t>The Court holds a hearing on the application. </a:t>
            </a:r>
          </a:p>
          <a:p>
            <a:r>
              <a:rPr lang="en-US" sz="2000" dirty="0">
                <a:solidFill>
                  <a:schemeClr val="tx2"/>
                </a:solidFill>
              </a:rPr>
              <a:t> </a:t>
            </a:r>
          </a:p>
          <a:p>
            <a:pPr marL="285750" indent="-285750">
              <a:buFont typeface="Wingdings" panose="05000000000000000000" pitchFamily="2" charset="2"/>
              <a:buChar char="v"/>
            </a:pPr>
            <a:r>
              <a:rPr lang="en-US" sz="2000" dirty="0">
                <a:solidFill>
                  <a:schemeClr val="tx2"/>
                </a:solidFill>
              </a:rPr>
              <a:t>If the Court finds by clear and convincing evidence that the person is mentally ill subject to </a:t>
            </a:r>
            <a:r>
              <a:rPr lang="en-US" sz="2000" u="sng" dirty="0">
                <a:solidFill>
                  <a:schemeClr val="tx2"/>
                </a:solidFill>
              </a:rPr>
              <a:t>court order</a:t>
            </a:r>
            <a:r>
              <a:rPr lang="en-US" sz="2000" dirty="0">
                <a:solidFill>
                  <a:schemeClr val="tx2"/>
                </a:solidFill>
              </a:rPr>
              <a:t>, the person will be committed to the ADM board for an additional period of time. </a:t>
            </a:r>
          </a:p>
          <a:p>
            <a:endParaRPr lang="en-US" sz="2000" dirty="0">
              <a:solidFill>
                <a:schemeClr val="tx2"/>
              </a:solidFill>
            </a:endParaRPr>
          </a:p>
          <a:p>
            <a:pPr marL="285750" indent="-285750">
              <a:buFont typeface="Wingdings" panose="05000000000000000000" pitchFamily="2" charset="2"/>
              <a:buChar char="v"/>
            </a:pPr>
            <a:r>
              <a:rPr lang="en-US" sz="2000" dirty="0">
                <a:solidFill>
                  <a:schemeClr val="tx2"/>
                </a:solidFill>
              </a:rPr>
              <a:t>Once under continued commitment, the person can be sent back to the hospital if necessary, and the Court holds a hearing on the change of status from “outpatient” to “inpatient” status. </a:t>
            </a:r>
          </a:p>
          <a:p>
            <a:pPr marL="285750" indent="-285750">
              <a:buFont typeface="Wingdings" panose="05000000000000000000" pitchFamily="2" charset="2"/>
              <a:buChar char="v"/>
            </a:pPr>
            <a:endParaRPr lang="en-US" sz="2000" dirty="0"/>
          </a:p>
        </p:txBody>
      </p:sp>
      <p:sp>
        <p:nvSpPr>
          <p:cNvPr id="5" name="Title 4"/>
          <p:cNvSpPr>
            <a:spLocks noGrp="1"/>
          </p:cNvSpPr>
          <p:nvPr>
            <p:ph type="title"/>
          </p:nvPr>
        </p:nvSpPr>
        <p:spPr>
          <a:xfrm>
            <a:off x="457200" y="990600"/>
            <a:ext cx="8229600" cy="600456"/>
          </a:xfrm>
        </p:spPr>
        <p:txBody>
          <a:bodyPr>
            <a:normAutofit fontScale="90000"/>
          </a:bodyPr>
          <a:lstStyle/>
          <a:p>
            <a:r>
              <a:rPr lang="en-US" b="1" dirty="0">
                <a:effectLst>
                  <a:outerShdw blurRad="38100" dist="38100" dir="2700000" algn="tl">
                    <a:srgbClr val="000000">
                      <a:alpha val="43137"/>
                    </a:srgbClr>
                  </a:outerShdw>
                </a:effectLst>
                <a:cs typeface="Times New Roman" panose="02020603050405020304" pitchFamily="18" charset="0"/>
              </a:rPr>
              <a:t>Continued Commitment: When 90 Days is Up But More Work Is Needed</a:t>
            </a:r>
            <a:b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243012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5634</TotalTime>
  <Words>1107</Words>
  <Application>Microsoft Office PowerPoint</Application>
  <PresentationFormat>On-screen Show (4:3)</PresentationFormat>
  <Paragraphs>130</Paragraphs>
  <Slides>22</Slides>
  <Notes>3</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Candara</vt:lpstr>
      <vt:lpstr>Symbol</vt:lpstr>
      <vt:lpstr>Times New Roman</vt:lpstr>
      <vt:lpstr>Wingdings</vt:lpstr>
      <vt:lpstr>Waveform</vt:lpstr>
      <vt:lpstr>PowerPoint Presentation</vt:lpstr>
      <vt:lpstr>PowerPoint Presentation</vt:lpstr>
      <vt:lpstr>Emergency Hospitalization:  Who Can Issue a Pink Slip?   </vt:lpstr>
      <vt:lpstr>Affidavit</vt:lpstr>
      <vt:lpstr>What’s Next After the Pink Slip?</vt:lpstr>
      <vt:lpstr>Patient’s Rights</vt:lpstr>
      <vt:lpstr>PowerPoint Presentation</vt:lpstr>
      <vt:lpstr>PowerPoint Presentation</vt:lpstr>
      <vt:lpstr>Continued Commitment: When 90 Days is Up But More Work Is Needed </vt:lpstr>
      <vt:lpstr>Treatment Over Objection:  Forced Medication</vt:lpstr>
      <vt:lpstr>Outpatient Commitment</vt:lpstr>
      <vt:lpstr>Who is Served by Outpatient Commitment ?</vt:lpstr>
      <vt:lpstr>How Does the Court Assist OPC?</vt:lpstr>
      <vt:lpstr>PowerPoint Presentation</vt:lpstr>
      <vt:lpstr>New Day Court</vt:lpstr>
      <vt:lpstr>Goals of New Day Court</vt:lpstr>
      <vt:lpstr>New Day Court IS Not:</vt:lpstr>
      <vt:lpstr>Summit County  New Day Court Partners</vt:lpstr>
      <vt:lpstr>Components of Assisted  Outpatient Commitment</vt:lpstr>
      <vt:lpstr>Components of Assisted  Outpatient Commitment</vt:lpstr>
      <vt:lpstr>Outcomes 2021 :</vt:lpstr>
      <vt:lpstr>PowerPoint Presentation</vt:lpstr>
    </vt:vector>
  </TitlesOfParts>
  <Company>Summit County Probate Court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A. Walker</dc:creator>
  <cp:lastModifiedBy>Kathy Hagy</cp:lastModifiedBy>
  <cp:revision>417</cp:revision>
  <cp:lastPrinted>2022-01-31T16:24:53Z</cp:lastPrinted>
  <dcterms:created xsi:type="dcterms:W3CDTF">2014-09-23T18:23:09Z</dcterms:created>
  <dcterms:modified xsi:type="dcterms:W3CDTF">2022-01-31T16:25:16Z</dcterms:modified>
</cp:coreProperties>
</file>