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xml" ContentType="application/vnd.openxmlformats-officedocument.presentationml.tags+xml"/>
  <Override PartName="/ppt/notesSlides/notesSlide5.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7.xml" ContentType="application/vnd.openxmlformats-officedocument.presentationml.notesSlide+xml"/>
  <Override PartName="/ppt/tags/tag18.xml" ContentType="application/vnd.openxmlformats-officedocument.presentationml.tags+xml"/>
  <Override PartName="/ppt/notesSlides/notesSlide8.xml" ContentType="application/vnd.openxmlformats-officedocument.presentationml.notesSlide+xml"/>
  <Override PartName="/ppt/tags/tag19.xml" ContentType="application/vnd.openxmlformats-officedocument.presentationml.tags+xml"/>
  <Override PartName="/ppt/notesSlides/notesSlide9.xml" ContentType="application/vnd.openxmlformats-officedocument.presentationml.notesSlide+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notesSlides/notesSlide11.xml" ContentType="application/vnd.openxmlformats-officedocument.presentationml.notesSlide+xml"/>
  <Override PartName="/ppt/tags/tag22.xml" ContentType="application/vnd.openxmlformats-officedocument.presentationml.tags+xml"/>
  <Override PartName="/ppt/notesSlides/notesSlide12.xml" ContentType="application/vnd.openxmlformats-officedocument.presentationml.notesSlide+xml"/>
  <Override PartName="/ppt/tags/tag23.xml" ContentType="application/vnd.openxmlformats-officedocument.presentationml.tags+xml"/>
  <Override PartName="/ppt/notesSlides/notesSlide13.xml" ContentType="application/vnd.openxmlformats-officedocument.presentationml.notesSlide+xml"/>
  <Override PartName="/ppt/tags/tag24.xml" ContentType="application/vnd.openxmlformats-officedocument.presentationml.tags+xml"/>
  <Override PartName="/ppt/notesSlides/notesSlide14.xml" ContentType="application/vnd.openxmlformats-officedocument.presentationml.notesSlide+xml"/>
  <Override PartName="/ppt/tags/tag25.xml" ContentType="application/vnd.openxmlformats-officedocument.presentationml.tags+xml"/>
  <Override PartName="/ppt/notesSlides/notesSlide15.xml" ContentType="application/vnd.openxmlformats-officedocument.presentationml.notesSlide+xml"/>
  <Override PartName="/ppt/tags/tag26.xml" ContentType="application/vnd.openxmlformats-officedocument.presentationml.tags+xml"/>
  <Override PartName="/ppt/notesSlides/notesSlide16.xml" ContentType="application/vnd.openxmlformats-officedocument.presentationml.notesSlide+xml"/>
  <Override PartName="/ppt/tags/tag27.xml" ContentType="application/vnd.openxmlformats-officedocument.presentationml.tags+xml"/>
  <Override PartName="/ppt/notesSlides/notesSlide17.xml" ContentType="application/vnd.openxmlformats-officedocument.presentationml.notesSlide+xml"/>
  <Override PartName="/ppt/tags/tag28.xml" ContentType="application/vnd.openxmlformats-officedocument.presentationml.tags+xml"/>
  <Override PartName="/ppt/notesSlides/notesSlide18.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9.xml" ContentType="application/vnd.openxmlformats-officedocument.presentationml.notesSlide+xml"/>
  <Override PartName="/ppt/tags/tag33.xml" ContentType="application/vnd.openxmlformats-officedocument.presentationml.tags+xml"/>
  <Override PartName="/ppt/notesSlides/notesSlide20.xml" ContentType="application/vnd.openxmlformats-officedocument.presentationml.notesSlide+xml"/>
  <Override PartName="/ppt/tags/tag34.xml" ContentType="application/vnd.openxmlformats-officedocument.presentationml.tags+xml"/>
  <Override PartName="/ppt/notesSlides/notesSlide21.xml" ContentType="application/vnd.openxmlformats-officedocument.presentationml.notesSlide+xml"/>
  <Override PartName="/ppt/tags/tag35.xml" ContentType="application/vnd.openxmlformats-officedocument.presentationml.tags+xml"/>
  <Override PartName="/ppt/notesSlides/notesSlide22.xml" ContentType="application/vnd.openxmlformats-officedocument.presentationml.notesSlide+xml"/>
  <Override PartName="/ppt/tags/tag36.xml" ContentType="application/vnd.openxmlformats-officedocument.presentationml.tags+xml"/>
  <Override PartName="/ppt/notesSlides/notesSlide23.xml" ContentType="application/vnd.openxmlformats-officedocument.presentationml.notesSlide+xml"/>
  <Override PartName="/ppt/tags/tag37.xml" ContentType="application/vnd.openxmlformats-officedocument.presentationml.tags+xml"/>
  <Override PartName="/ppt/notesSlides/notesSlide24.xml" ContentType="application/vnd.openxmlformats-officedocument.presentationml.notesSlide+xml"/>
  <Override PartName="/ppt/tags/tag38.xml" ContentType="application/vnd.openxmlformats-officedocument.presentationml.tags+xml"/>
  <Override PartName="/ppt/notesSlides/notesSlide25.xml" ContentType="application/vnd.openxmlformats-officedocument.presentationml.notesSlide+xml"/>
  <Override PartName="/ppt/tags/tag39.xml" ContentType="application/vnd.openxmlformats-officedocument.presentationml.tags+xml"/>
  <Override PartName="/ppt/notesSlides/notesSlide26.xml" ContentType="application/vnd.openxmlformats-officedocument.presentationml.notesSlide+xml"/>
  <Override PartName="/ppt/tags/tag40.xml" ContentType="application/vnd.openxmlformats-officedocument.presentationml.tags+xml"/>
  <Override PartName="/ppt/notesSlides/notesSlide27.xml" ContentType="application/vnd.openxmlformats-officedocument.presentationml.notesSlide+xml"/>
  <Override PartName="/ppt/tags/tag41.xml" ContentType="application/vnd.openxmlformats-officedocument.presentationml.tags+xml"/>
  <Override PartName="/ppt/notesSlides/notesSlide28.xml" ContentType="application/vnd.openxmlformats-officedocument.presentationml.notesSlide+xml"/>
  <Override PartName="/ppt/tags/tag42.xml" ContentType="application/vnd.openxmlformats-officedocument.presentationml.tags+xml"/>
  <Override PartName="/ppt/notesSlides/notesSlide29.xml" ContentType="application/vnd.openxmlformats-officedocument.presentationml.notesSlide+xml"/>
  <Override PartName="/ppt/tags/tag43.xml" ContentType="application/vnd.openxmlformats-officedocument.presentationml.tags+xml"/>
  <Override PartName="/ppt/notesSlides/notesSlide30.xml" ContentType="application/vnd.openxmlformats-officedocument.presentationml.notesSlide+xml"/>
  <Override PartName="/ppt/tags/tag44.xml" ContentType="application/vnd.openxmlformats-officedocument.presentationml.tags+xml"/>
  <Override PartName="/ppt/notesSlides/notesSlide31.xml" ContentType="application/vnd.openxmlformats-officedocument.presentationml.notesSlide+xml"/>
  <Override PartName="/ppt/tags/tag45.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46.xml" ContentType="application/vnd.openxmlformats-officedocument.presentationml.tags+xml"/>
  <Override PartName="/ppt/notesSlides/notesSlide37.xml" ContentType="application/vnd.openxmlformats-officedocument.presentationml.notesSlide+xml"/>
  <Override PartName="/ppt/tags/tag47.xml" ContentType="application/vnd.openxmlformats-officedocument.presentationml.tags+xml"/>
  <Override PartName="/ppt/notesSlides/notesSlide38.xml" ContentType="application/vnd.openxmlformats-officedocument.presentationml.notesSlide+xml"/>
  <Override PartName="/ppt/tags/tag48.xml" ContentType="application/vnd.openxmlformats-officedocument.presentationml.tags+xml"/>
  <Override PartName="/ppt/notesSlides/notesSlide39.xml" ContentType="application/vnd.openxmlformats-officedocument.presentationml.notesSlide+xml"/>
  <Override PartName="/ppt/tags/tag49.xml" ContentType="application/vnd.openxmlformats-officedocument.presentationml.tags+xml"/>
  <Override PartName="/ppt/notesSlides/notesSlide40.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41.xml" ContentType="application/vnd.openxmlformats-officedocument.presentationml.notesSlide+xml"/>
  <Override PartName="/ppt/tags/tag54.xml" ContentType="application/vnd.openxmlformats-officedocument.presentationml.tags+xml"/>
  <Override PartName="/ppt/notesSlides/notesSlide42.xml" ContentType="application/vnd.openxmlformats-officedocument.presentationml.notesSlide+xml"/>
  <Override PartName="/ppt/tags/tag55.xml" ContentType="application/vnd.openxmlformats-officedocument.presentationml.tags+xml"/>
  <Override PartName="/ppt/notesSlides/notesSlide43.xml" ContentType="application/vnd.openxmlformats-officedocument.presentationml.notesSlide+xml"/>
  <Override PartName="/ppt/tags/tag56.xml" ContentType="application/vnd.openxmlformats-officedocument.presentationml.tags+xml"/>
  <Override PartName="/ppt/notesSlides/notesSlide44.xml" ContentType="application/vnd.openxmlformats-officedocument.presentationml.notesSlide+xml"/>
  <Override PartName="/ppt/tags/tag57.xml" ContentType="application/vnd.openxmlformats-officedocument.presentationml.tags+xml"/>
  <Override PartName="/ppt/notesSlides/notesSlide45.xml" ContentType="application/vnd.openxmlformats-officedocument.presentationml.notesSlide+xml"/>
  <Override PartName="/ppt/tags/tag58.xml" ContentType="application/vnd.openxmlformats-officedocument.presentationml.tags+xml"/>
  <Override PartName="/ppt/notesSlides/notesSlide46.xml" ContentType="application/vnd.openxmlformats-officedocument.presentationml.notesSlide+xml"/>
  <Override PartName="/ppt/tags/tag59.xml" ContentType="application/vnd.openxmlformats-officedocument.presentationml.tags+xml"/>
  <Override PartName="/ppt/notesSlides/notesSlide47.xml" ContentType="application/vnd.openxmlformats-officedocument.presentationml.notesSlide+xml"/>
  <Override PartName="/ppt/tags/tag60.xml" ContentType="application/vnd.openxmlformats-officedocument.presentationml.tags+xml"/>
  <Override PartName="/ppt/notesSlides/notesSlide48.xml" ContentType="application/vnd.openxmlformats-officedocument.presentationml.notesSlide+xml"/>
  <Override PartName="/ppt/tags/tag61.xml" ContentType="application/vnd.openxmlformats-officedocument.presentationml.tags+xml"/>
  <Override PartName="/ppt/notesSlides/notesSlide49.xml" ContentType="application/vnd.openxmlformats-officedocument.presentationml.notesSlide+xml"/>
  <Override PartName="/ppt/tags/tag62.xml" ContentType="application/vnd.openxmlformats-officedocument.presentationml.tags+xml"/>
  <Override PartName="/ppt/notesSlides/notesSlide50.xml" ContentType="application/vnd.openxmlformats-officedocument.presentationml.notesSlide+xml"/>
  <Override PartName="/ppt/tags/tag63.xml" ContentType="application/vnd.openxmlformats-officedocument.presentationml.tags+xml"/>
  <Override PartName="/ppt/notesSlides/notesSlide51.xml" ContentType="application/vnd.openxmlformats-officedocument.presentationml.notesSlide+xml"/>
  <Override PartName="/ppt/tags/tag64.xml" ContentType="application/vnd.openxmlformats-officedocument.presentationml.tags+xml"/>
  <Override PartName="/ppt/notesSlides/notesSlide52.xml" ContentType="application/vnd.openxmlformats-officedocument.presentationml.notesSlide+xml"/>
  <Override PartName="/ppt/tags/tag65.xml" ContentType="application/vnd.openxmlformats-officedocument.presentationml.tags+xml"/>
  <Override PartName="/ppt/notesSlides/notesSlide53.xml" ContentType="application/vnd.openxmlformats-officedocument.presentationml.notesSlide+xml"/>
  <Override PartName="/ppt/tags/tag66.xml" ContentType="application/vnd.openxmlformats-officedocument.presentationml.tags+xml"/>
  <Override PartName="/ppt/notesSlides/notesSlide54.xml" ContentType="application/vnd.openxmlformats-officedocument.presentationml.notesSlide+xml"/>
  <Override PartName="/ppt/tags/tag67.xml" ContentType="application/vnd.openxmlformats-officedocument.presentationml.tags+xml"/>
  <Override PartName="/ppt/notesSlides/notesSlide55.xml" ContentType="application/vnd.openxmlformats-officedocument.presentationml.notesSlide+xml"/>
  <Override PartName="/ppt/tags/tag68.xml" ContentType="application/vnd.openxmlformats-officedocument.presentationml.tags+xml"/>
  <Override PartName="/ppt/notesSlides/notesSlide56.xml" ContentType="application/vnd.openxmlformats-officedocument.presentationml.notesSlide+xml"/>
  <Override PartName="/ppt/tags/tag69.xml" ContentType="application/vnd.openxmlformats-officedocument.presentationml.tags+xml"/>
  <Override PartName="/ppt/notesSlides/notesSlide5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72" r:id="rId1"/>
  </p:sldMasterIdLst>
  <p:notesMasterIdLst>
    <p:notesMasterId r:id="rId59"/>
  </p:notesMasterIdLst>
  <p:handoutMasterIdLst>
    <p:handoutMasterId r:id="rId60"/>
  </p:handoutMasterIdLst>
  <p:sldIdLst>
    <p:sldId id="256" r:id="rId2"/>
    <p:sldId id="369" r:id="rId3"/>
    <p:sldId id="372" r:id="rId4"/>
    <p:sldId id="355" r:id="rId5"/>
    <p:sldId id="257" r:id="rId6"/>
    <p:sldId id="266" r:id="rId7"/>
    <p:sldId id="373" r:id="rId8"/>
    <p:sldId id="270" r:id="rId9"/>
    <p:sldId id="259" r:id="rId10"/>
    <p:sldId id="269" r:id="rId11"/>
    <p:sldId id="296" r:id="rId12"/>
    <p:sldId id="268" r:id="rId13"/>
    <p:sldId id="277" r:id="rId14"/>
    <p:sldId id="348" r:id="rId15"/>
    <p:sldId id="352" r:id="rId16"/>
    <p:sldId id="351" r:id="rId17"/>
    <p:sldId id="350" r:id="rId18"/>
    <p:sldId id="349" r:id="rId19"/>
    <p:sldId id="371" r:id="rId20"/>
    <p:sldId id="275" r:id="rId21"/>
    <p:sldId id="281" r:id="rId22"/>
    <p:sldId id="260" r:id="rId23"/>
    <p:sldId id="287" r:id="rId24"/>
    <p:sldId id="288" r:id="rId25"/>
    <p:sldId id="337" r:id="rId26"/>
    <p:sldId id="339" r:id="rId27"/>
    <p:sldId id="356" r:id="rId28"/>
    <p:sldId id="360" r:id="rId29"/>
    <p:sldId id="357" r:id="rId30"/>
    <p:sldId id="358" r:id="rId31"/>
    <p:sldId id="361" r:id="rId32"/>
    <p:sldId id="362" r:id="rId33"/>
    <p:sldId id="375" r:id="rId34"/>
    <p:sldId id="376" r:id="rId35"/>
    <p:sldId id="378" r:id="rId36"/>
    <p:sldId id="377" r:id="rId37"/>
    <p:sldId id="363" r:id="rId38"/>
    <p:sldId id="364" r:id="rId39"/>
    <p:sldId id="365" r:id="rId40"/>
    <p:sldId id="366" r:id="rId41"/>
    <p:sldId id="374" r:id="rId42"/>
    <p:sldId id="367" r:id="rId43"/>
    <p:sldId id="368" r:id="rId44"/>
    <p:sldId id="359" r:id="rId45"/>
    <p:sldId id="353" r:id="rId46"/>
    <p:sldId id="272" r:id="rId47"/>
    <p:sldId id="261" r:id="rId48"/>
    <p:sldId id="262" r:id="rId49"/>
    <p:sldId id="280" r:id="rId50"/>
    <p:sldId id="265" r:id="rId51"/>
    <p:sldId id="308" r:id="rId52"/>
    <p:sldId id="310" r:id="rId53"/>
    <p:sldId id="311" r:id="rId54"/>
    <p:sldId id="313" r:id="rId55"/>
    <p:sldId id="314" r:id="rId56"/>
    <p:sldId id="315" r:id="rId57"/>
    <p:sldId id="354" r:id="rId58"/>
  </p:sldIdLst>
  <p:sldSz cx="9144000" cy="6858000" type="screen4x3"/>
  <p:notesSz cx="7010400" cy="9296400"/>
  <p:custDataLst>
    <p:tags r:id="rId61"/>
  </p:custData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ACA498-9471-C947-BEAF-221942B303A5}" v="65" dt="2023-04-17T17:45:41.276"/>
    <p1510:client id="{9A8A84B7-B8B6-5C54-397C-F853902A3B22}" v="241" dt="2023-04-17T17:28:24.2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varScale="1">
        <p:scale>
          <a:sx n="117" d="100"/>
          <a:sy n="117" d="100"/>
        </p:scale>
        <p:origin x="1434" y="114"/>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tags" Target="tags/tag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F6F0B3-A6BE-4E0B-9A89-B8727C9BB4A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0323FD3-F69B-449A-94D3-5BA69951E07E}">
      <dgm:prSet/>
      <dgm:spPr/>
      <dgm:t>
        <a:bodyPr/>
        <a:lstStyle/>
        <a:p>
          <a:r>
            <a:rPr lang="en-US"/>
            <a:t>Several Coordinating Centers of Excellence were established by grants from the Ohio Department of Mental Health since 2000</a:t>
          </a:r>
        </a:p>
      </dgm:t>
    </dgm:pt>
    <dgm:pt modelId="{9D5E9248-1B02-40AF-8F2A-0B16998C6C01}" type="parTrans" cxnId="{4937D3BF-773A-4560-86F9-06724139ADF1}">
      <dgm:prSet/>
      <dgm:spPr/>
      <dgm:t>
        <a:bodyPr/>
        <a:lstStyle/>
        <a:p>
          <a:endParaRPr lang="en-US"/>
        </a:p>
      </dgm:t>
    </dgm:pt>
    <dgm:pt modelId="{EFE4C0B4-844F-44A7-9E0D-C4167A6EC605}" type="sibTrans" cxnId="{4937D3BF-773A-4560-86F9-06724139ADF1}">
      <dgm:prSet/>
      <dgm:spPr/>
      <dgm:t>
        <a:bodyPr/>
        <a:lstStyle/>
        <a:p>
          <a:endParaRPr lang="en-US"/>
        </a:p>
      </dgm:t>
    </dgm:pt>
    <dgm:pt modelId="{6B7B70C9-4CDA-4C01-8D72-E3338CDCB235}">
      <dgm:prSet/>
      <dgm:spPr/>
      <dgm:t>
        <a:bodyPr/>
        <a:lstStyle/>
        <a:p>
          <a:r>
            <a:rPr lang="en-US"/>
            <a:t>Statewide resource center including education, technical assistance, consultation</a:t>
          </a:r>
        </a:p>
      </dgm:t>
    </dgm:pt>
    <dgm:pt modelId="{1B6CB689-1F6E-4D08-8688-4B36BCA84B13}" type="parTrans" cxnId="{4C64A4B3-C502-470C-9ECE-F2B389F25ACE}">
      <dgm:prSet/>
      <dgm:spPr/>
      <dgm:t>
        <a:bodyPr/>
        <a:lstStyle/>
        <a:p>
          <a:endParaRPr lang="en-US"/>
        </a:p>
      </dgm:t>
    </dgm:pt>
    <dgm:pt modelId="{F0B696FF-C226-4D4A-B932-1736E8208A23}" type="sibTrans" cxnId="{4C64A4B3-C502-470C-9ECE-F2B389F25ACE}">
      <dgm:prSet/>
      <dgm:spPr/>
      <dgm:t>
        <a:bodyPr/>
        <a:lstStyle/>
        <a:p>
          <a:endParaRPr lang="en-US"/>
        </a:p>
      </dgm:t>
    </dgm:pt>
    <dgm:pt modelId="{13C0B3A5-81AE-4E3C-AD3F-694D6F0109C4}">
      <dgm:prSet/>
      <dgm:spPr/>
      <dgm:t>
        <a:bodyPr/>
        <a:lstStyle/>
        <a:p>
          <a:r>
            <a:rPr lang="en-US"/>
            <a:t>Substance Abuse and Mental Illness CCOE</a:t>
          </a:r>
        </a:p>
      </dgm:t>
    </dgm:pt>
    <dgm:pt modelId="{BEA6F799-989B-4823-990E-C43F3E658A37}" type="parTrans" cxnId="{6D77B9CD-4BBC-4EEE-AF61-57230495D2E4}">
      <dgm:prSet/>
      <dgm:spPr/>
      <dgm:t>
        <a:bodyPr/>
        <a:lstStyle/>
        <a:p>
          <a:endParaRPr lang="en-US"/>
        </a:p>
      </dgm:t>
    </dgm:pt>
    <dgm:pt modelId="{72D31DB2-3C25-4CAD-8CF5-8C9672F68516}" type="sibTrans" cxnId="{6D77B9CD-4BBC-4EEE-AF61-57230495D2E4}">
      <dgm:prSet/>
      <dgm:spPr/>
      <dgm:t>
        <a:bodyPr/>
        <a:lstStyle/>
        <a:p>
          <a:endParaRPr lang="en-US"/>
        </a:p>
      </dgm:t>
    </dgm:pt>
    <dgm:pt modelId="{BA674F53-C079-45A5-87F5-CB02EEC17AD8}">
      <dgm:prSet/>
      <dgm:spPr/>
      <dgm:t>
        <a:bodyPr/>
        <a:lstStyle/>
        <a:p>
          <a:r>
            <a:rPr lang="en-US"/>
            <a:t>CCOE in Mental Health and Criminal Justice Jail Diversion Alternatives</a:t>
          </a:r>
        </a:p>
      </dgm:t>
    </dgm:pt>
    <dgm:pt modelId="{034CCB16-532C-455B-827B-EDDFCE117465}" type="parTrans" cxnId="{FE2BBFCA-E869-4217-9869-94ACB37BCF4F}">
      <dgm:prSet/>
      <dgm:spPr/>
      <dgm:t>
        <a:bodyPr/>
        <a:lstStyle/>
        <a:p>
          <a:endParaRPr lang="en-US"/>
        </a:p>
      </dgm:t>
    </dgm:pt>
    <dgm:pt modelId="{FDB947B9-10F4-407B-AC43-9272342727D7}" type="sibTrans" cxnId="{FE2BBFCA-E869-4217-9869-94ACB37BCF4F}">
      <dgm:prSet/>
      <dgm:spPr/>
      <dgm:t>
        <a:bodyPr/>
        <a:lstStyle/>
        <a:p>
          <a:endParaRPr lang="en-US"/>
        </a:p>
      </dgm:t>
    </dgm:pt>
    <dgm:pt modelId="{E791C2C5-DA43-4F86-AC33-FE64C2BF9913}" type="pres">
      <dgm:prSet presAssocID="{A8F6F0B3-A6BE-4E0B-9A89-B8727C9BB4AB}" presName="linear" presStyleCnt="0">
        <dgm:presLayoutVars>
          <dgm:animLvl val="lvl"/>
          <dgm:resizeHandles val="exact"/>
        </dgm:presLayoutVars>
      </dgm:prSet>
      <dgm:spPr/>
    </dgm:pt>
    <dgm:pt modelId="{21079F92-1EB4-48A1-A0BA-F49F3F038F4D}" type="pres">
      <dgm:prSet presAssocID="{60323FD3-F69B-449A-94D3-5BA69951E07E}" presName="parentText" presStyleLbl="node1" presStyleIdx="0" presStyleCnt="4">
        <dgm:presLayoutVars>
          <dgm:chMax val="0"/>
          <dgm:bulletEnabled val="1"/>
        </dgm:presLayoutVars>
      </dgm:prSet>
      <dgm:spPr/>
    </dgm:pt>
    <dgm:pt modelId="{88BC0BA3-B675-43A3-BD16-8CEFF4A5874B}" type="pres">
      <dgm:prSet presAssocID="{EFE4C0B4-844F-44A7-9E0D-C4167A6EC605}" presName="spacer" presStyleCnt="0"/>
      <dgm:spPr/>
    </dgm:pt>
    <dgm:pt modelId="{A97EA318-D67A-403A-992F-48BE3E50EB1F}" type="pres">
      <dgm:prSet presAssocID="{6B7B70C9-4CDA-4C01-8D72-E3338CDCB235}" presName="parentText" presStyleLbl="node1" presStyleIdx="1" presStyleCnt="4">
        <dgm:presLayoutVars>
          <dgm:chMax val="0"/>
          <dgm:bulletEnabled val="1"/>
        </dgm:presLayoutVars>
      </dgm:prSet>
      <dgm:spPr>
        <a:solidFill>
          <a:schemeClr val="tx1">
            <a:lumMod val="50000"/>
            <a:lumOff val="50000"/>
          </a:schemeClr>
        </a:solidFill>
      </dgm:spPr>
    </dgm:pt>
    <dgm:pt modelId="{CF0CEBF4-CB83-48B0-8F39-EDAAC429CDEC}" type="pres">
      <dgm:prSet presAssocID="{F0B696FF-C226-4D4A-B932-1736E8208A23}" presName="spacer" presStyleCnt="0"/>
      <dgm:spPr/>
    </dgm:pt>
    <dgm:pt modelId="{6C8DAA45-49F9-4132-B56A-3428D24AE0CA}" type="pres">
      <dgm:prSet presAssocID="{13C0B3A5-81AE-4E3C-AD3F-694D6F0109C4}" presName="parentText" presStyleLbl="node1" presStyleIdx="2" presStyleCnt="4">
        <dgm:presLayoutVars>
          <dgm:chMax val="0"/>
          <dgm:bulletEnabled val="1"/>
        </dgm:presLayoutVars>
      </dgm:prSet>
      <dgm:spPr>
        <a:solidFill>
          <a:srgbClr val="0070C0"/>
        </a:solidFill>
      </dgm:spPr>
    </dgm:pt>
    <dgm:pt modelId="{88067AC7-8B39-46B1-BAC3-8D71DD8B48D4}" type="pres">
      <dgm:prSet presAssocID="{72D31DB2-3C25-4CAD-8CF5-8C9672F68516}" presName="spacer" presStyleCnt="0"/>
      <dgm:spPr/>
    </dgm:pt>
    <dgm:pt modelId="{A3732C05-68BD-47FF-B9DA-7CC244EF715A}" type="pres">
      <dgm:prSet presAssocID="{BA674F53-C079-45A5-87F5-CB02EEC17AD8}" presName="parentText" presStyleLbl="node1" presStyleIdx="3" presStyleCnt="4">
        <dgm:presLayoutVars>
          <dgm:chMax val="0"/>
          <dgm:bulletEnabled val="1"/>
        </dgm:presLayoutVars>
      </dgm:prSet>
      <dgm:spPr>
        <a:solidFill>
          <a:srgbClr val="FFC000"/>
        </a:solidFill>
      </dgm:spPr>
    </dgm:pt>
  </dgm:ptLst>
  <dgm:cxnLst>
    <dgm:cxn modelId="{7348FE61-00A5-4BF0-B733-9386747D095A}" type="presOf" srcId="{BA674F53-C079-45A5-87F5-CB02EEC17AD8}" destId="{A3732C05-68BD-47FF-B9DA-7CC244EF715A}" srcOrd="0" destOrd="0" presId="urn:microsoft.com/office/officeart/2005/8/layout/vList2"/>
    <dgm:cxn modelId="{BB93AD53-1287-473D-8358-EF5CE98AA91A}" type="presOf" srcId="{A8F6F0B3-A6BE-4E0B-9A89-B8727C9BB4AB}" destId="{E791C2C5-DA43-4F86-AC33-FE64C2BF9913}" srcOrd="0" destOrd="0" presId="urn:microsoft.com/office/officeart/2005/8/layout/vList2"/>
    <dgm:cxn modelId="{095910A7-866D-4B3B-961D-1E909B34ADEA}" type="presOf" srcId="{60323FD3-F69B-449A-94D3-5BA69951E07E}" destId="{21079F92-1EB4-48A1-A0BA-F49F3F038F4D}" srcOrd="0" destOrd="0" presId="urn:microsoft.com/office/officeart/2005/8/layout/vList2"/>
    <dgm:cxn modelId="{4C64A4B3-C502-470C-9ECE-F2B389F25ACE}" srcId="{A8F6F0B3-A6BE-4E0B-9A89-B8727C9BB4AB}" destId="{6B7B70C9-4CDA-4C01-8D72-E3338CDCB235}" srcOrd="1" destOrd="0" parTransId="{1B6CB689-1F6E-4D08-8688-4B36BCA84B13}" sibTransId="{F0B696FF-C226-4D4A-B932-1736E8208A23}"/>
    <dgm:cxn modelId="{4937D3BF-773A-4560-86F9-06724139ADF1}" srcId="{A8F6F0B3-A6BE-4E0B-9A89-B8727C9BB4AB}" destId="{60323FD3-F69B-449A-94D3-5BA69951E07E}" srcOrd="0" destOrd="0" parTransId="{9D5E9248-1B02-40AF-8F2A-0B16998C6C01}" sibTransId="{EFE4C0B4-844F-44A7-9E0D-C4167A6EC605}"/>
    <dgm:cxn modelId="{FE2BBFCA-E869-4217-9869-94ACB37BCF4F}" srcId="{A8F6F0B3-A6BE-4E0B-9A89-B8727C9BB4AB}" destId="{BA674F53-C079-45A5-87F5-CB02EEC17AD8}" srcOrd="3" destOrd="0" parTransId="{034CCB16-532C-455B-827B-EDDFCE117465}" sibTransId="{FDB947B9-10F4-407B-AC43-9272342727D7}"/>
    <dgm:cxn modelId="{6D77B9CD-4BBC-4EEE-AF61-57230495D2E4}" srcId="{A8F6F0B3-A6BE-4E0B-9A89-B8727C9BB4AB}" destId="{13C0B3A5-81AE-4E3C-AD3F-694D6F0109C4}" srcOrd="2" destOrd="0" parTransId="{BEA6F799-989B-4823-990E-C43F3E658A37}" sibTransId="{72D31DB2-3C25-4CAD-8CF5-8C9672F68516}"/>
    <dgm:cxn modelId="{F22852E2-344A-4486-A004-B45E7EB7BFEC}" type="presOf" srcId="{13C0B3A5-81AE-4E3C-AD3F-694D6F0109C4}" destId="{6C8DAA45-49F9-4132-B56A-3428D24AE0CA}" srcOrd="0" destOrd="0" presId="urn:microsoft.com/office/officeart/2005/8/layout/vList2"/>
    <dgm:cxn modelId="{BD67B4F8-71D3-4D42-9C9E-93AEE715F4E9}" type="presOf" srcId="{6B7B70C9-4CDA-4C01-8D72-E3338CDCB235}" destId="{A97EA318-D67A-403A-992F-48BE3E50EB1F}" srcOrd="0" destOrd="0" presId="urn:microsoft.com/office/officeart/2005/8/layout/vList2"/>
    <dgm:cxn modelId="{879B5AF9-324A-418E-8BA4-AE993B5A4286}" type="presParOf" srcId="{E791C2C5-DA43-4F86-AC33-FE64C2BF9913}" destId="{21079F92-1EB4-48A1-A0BA-F49F3F038F4D}" srcOrd="0" destOrd="0" presId="urn:microsoft.com/office/officeart/2005/8/layout/vList2"/>
    <dgm:cxn modelId="{C26B0A87-2545-4A62-987D-2BFA28B5C4C9}" type="presParOf" srcId="{E791C2C5-DA43-4F86-AC33-FE64C2BF9913}" destId="{88BC0BA3-B675-43A3-BD16-8CEFF4A5874B}" srcOrd="1" destOrd="0" presId="urn:microsoft.com/office/officeart/2005/8/layout/vList2"/>
    <dgm:cxn modelId="{5E69E10C-84AD-455E-8A03-5F6DCE8759E7}" type="presParOf" srcId="{E791C2C5-DA43-4F86-AC33-FE64C2BF9913}" destId="{A97EA318-D67A-403A-992F-48BE3E50EB1F}" srcOrd="2" destOrd="0" presId="urn:microsoft.com/office/officeart/2005/8/layout/vList2"/>
    <dgm:cxn modelId="{7BB816C8-E840-4E6F-99C9-FB4129EA7C7F}" type="presParOf" srcId="{E791C2C5-DA43-4F86-AC33-FE64C2BF9913}" destId="{CF0CEBF4-CB83-48B0-8F39-EDAAC429CDEC}" srcOrd="3" destOrd="0" presId="urn:microsoft.com/office/officeart/2005/8/layout/vList2"/>
    <dgm:cxn modelId="{D2F03846-771F-4E73-A57F-B3959E416204}" type="presParOf" srcId="{E791C2C5-DA43-4F86-AC33-FE64C2BF9913}" destId="{6C8DAA45-49F9-4132-B56A-3428D24AE0CA}" srcOrd="4" destOrd="0" presId="urn:microsoft.com/office/officeart/2005/8/layout/vList2"/>
    <dgm:cxn modelId="{D79CBE50-E9AD-42BE-A43F-B81BB067C157}" type="presParOf" srcId="{E791C2C5-DA43-4F86-AC33-FE64C2BF9913}" destId="{88067AC7-8B39-46B1-BAC3-8D71DD8B48D4}" srcOrd="5" destOrd="0" presId="urn:microsoft.com/office/officeart/2005/8/layout/vList2"/>
    <dgm:cxn modelId="{274A2869-C7A7-44FF-BA07-37E93B1C1FD2}" type="presParOf" srcId="{E791C2C5-DA43-4F86-AC33-FE64C2BF9913}" destId="{A3732C05-68BD-47FF-B9DA-7CC244EF715A}"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079F92-1EB4-48A1-A0BA-F49F3F038F4D}">
      <dsp:nvSpPr>
        <dsp:cNvPr id="0" name=""/>
        <dsp:cNvSpPr/>
      </dsp:nvSpPr>
      <dsp:spPr>
        <a:xfrm>
          <a:off x="0" y="407010"/>
          <a:ext cx="4971603" cy="100035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Several Coordinating Centers of Excellence were established by grants from the Ohio Department of Mental Health since 2000</a:t>
          </a:r>
        </a:p>
      </dsp:txBody>
      <dsp:txXfrm>
        <a:off x="48833" y="455843"/>
        <a:ext cx="4873937" cy="902684"/>
      </dsp:txXfrm>
    </dsp:sp>
    <dsp:sp modelId="{A97EA318-D67A-403A-992F-48BE3E50EB1F}">
      <dsp:nvSpPr>
        <dsp:cNvPr id="0" name=""/>
        <dsp:cNvSpPr/>
      </dsp:nvSpPr>
      <dsp:spPr>
        <a:xfrm>
          <a:off x="0" y="1462080"/>
          <a:ext cx="4971603" cy="1000350"/>
        </a:xfrm>
        <a:prstGeom prst="roundRect">
          <a:avLst/>
        </a:prstGeom>
        <a:solidFill>
          <a:schemeClr val="tx1">
            <a:lumMod val="50000"/>
            <a:lumOff val="50000"/>
          </a:schemeClr>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Statewide resource center including education, technical assistance, consultation</a:t>
          </a:r>
        </a:p>
      </dsp:txBody>
      <dsp:txXfrm>
        <a:off x="48833" y="1510913"/>
        <a:ext cx="4873937" cy="902684"/>
      </dsp:txXfrm>
    </dsp:sp>
    <dsp:sp modelId="{6C8DAA45-49F9-4132-B56A-3428D24AE0CA}">
      <dsp:nvSpPr>
        <dsp:cNvPr id="0" name=""/>
        <dsp:cNvSpPr/>
      </dsp:nvSpPr>
      <dsp:spPr>
        <a:xfrm>
          <a:off x="0" y="2517150"/>
          <a:ext cx="4971603" cy="1000350"/>
        </a:xfrm>
        <a:prstGeom prst="roundRect">
          <a:avLst/>
        </a:prstGeom>
        <a:solidFill>
          <a:srgbClr val="0070C0"/>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Substance Abuse and Mental Illness CCOE</a:t>
          </a:r>
        </a:p>
      </dsp:txBody>
      <dsp:txXfrm>
        <a:off x="48833" y="2565983"/>
        <a:ext cx="4873937" cy="902684"/>
      </dsp:txXfrm>
    </dsp:sp>
    <dsp:sp modelId="{A3732C05-68BD-47FF-B9DA-7CC244EF715A}">
      <dsp:nvSpPr>
        <dsp:cNvPr id="0" name=""/>
        <dsp:cNvSpPr/>
      </dsp:nvSpPr>
      <dsp:spPr>
        <a:xfrm>
          <a:off x="0" y="3572220"/>
          <a:ext cx="4971603" cy="1000350"/>
        </a:xfrm>
        <a:prstGeom prst="roundRect">
          <a:avLst/>
        </a:prstGeom>
        <a:solidFill>
          <a:srgbClr val="FFC000"/>
        </a:soli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CCOE in Mental Health and Criminal Justice Jail Diversion Alternatives</a:t>
          </a:r>
        </a:p>
      </dsp:txBody>
      <dsp:txXfrm>
        <a:off x="48833" y="3621053"/>
        <a:ext cx="4873937" cy="90268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B93C9F1-1696-F52E-632D-6199CF7832F3}"/>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013" tIns="46506" rIns="93013" bIns="46506" numCol="1" anchor="t" anchorCtr="0" compatLnSpc="1">
            <a:prstTxWarp prst="textNoShape">
              <a:avLst/>
            </a:prstTxWarp>
          </a:bodyPr>
          <a:lstStyle>
            <a:lvl1pPr defTabSz="930179" eaLnBrk="0" hangingPunct="0">
              <a:defRPr sz="1200">
                <a:latin typeface="Times"/>
              </a:defRPr>
            </a:lvl1pPr>
          </a:lstStyle>
          <a:p>
            <a:pPr>
              <a:defRPr/>
            </a:pPr>
            <a:endParaRPr lang="en-US" altLang="en-US"/>
          </a:p>
        </p:txBody>
      </p:sp>
      <p:sp>
        <p:nvSpPr>
          <p:cNvPr id="37891" name="Rectangle 3">
            <a:extLst>
              <a:ext uri="{FF2B5EF4-FFF2-40B4-BE49-F238E27FC236}">
                <a16:creationId xmlns:a16="http://schemas.microsoft.com/office/drawing/2014/main" id="{F5C43627-AFF1-D02C-36D7-377210920B6F}"/>
              </a:ext>
            </a:extLst>
          </p:cNvPr>
          <p:cNvSpPr>
            <a:spLocks noGrp="1" noChangeArrowheads="1"/>
          </p:cNvSpPr>
          <p:nvPr>
            <p:ph type="dt" sz="quarter" idx="1"/>
          </p:nvPr>
        </p:nvSpPr>
        <p:spPr bwMode="auto">
          <a:xfrm>
            <a:off x="3971925" y="0"/>
            <a:ext cx="3038475" cy="465138"/>
          </a:xfrm>
          <a:prstGeom prst="rect">
            <a:avLst/>
          </a:prstGeom>
          <a:noFill/>
          <a:ln>
            <a:noFill/>
          </a:ln>
          <a:effectLst/>
        </p:spPr>
        <p:txBody>
          <a:bodyPr vert="horz" wrap="square" lIns="93013" tIns="46506" rIns="93013" bIns="46506" numCol="1" anchor="t" anchorCtr="0" compatLnSpc="1">
            <a:prstTxWarp prst="textNoShape">
              <a:avLst/>
            </a:prstTxWarp>
          </a:bodyPr>
          <a:lstStyle>
            <a:lvl1pPr algn="r" defTabSz="930179" eaLnBrk="0" hangingPunct="0">
              <a:defRPr sz="1200">
                <a:latin typeface="Times"/>
              </a:defRPr>
            </a:lvl1pPr>
          </a:lstStyle>
          <a:p>
            <a:pPr>
              <a:defRPr/>
            </a:pPr>
            <a:endParaRPr lang="en-US" altLang="en-US"/>
          </a:p>
        </p:txBody>
      </p:sp>
      <p:sp>
        <p:nvSpPr>
          <p:cNvPr id="37892" name="Rectangle 4">
            <a:extLst>
              <a:ext uri="{FF2B5EF4-FFF2-40B4-BE49-F238E27FC236}">
                <a16:creationId xmlns:a16="http://schemas.microsoft.com/office/drawing/2014/main" id="{E8C7D0F4-438F-649C-5D9A-40DF50D6837C}"/>
              </a:ext>
            </a:extLst>
          </p:cNvPr>
          <p:cNvSpPr>
            <a:spLocks noGrp="1" noChangeArrowheads="1"/>
          </p:cNvSpPr>
          <p:nvPr>
            <p:ph type="ftr" sz="quarter" idx="2"/>
          </p:nvPr>
        </p:nvSpPr>
        <p:spPr bwMode="auto">
          <a:xfrm>
            <a:off x="0" y="8831263"/>
            <a:ext cx="3038475" cy="465137"/>
          </a:xfrm>
          <a:prstGeom prst="rect">
            <a:avLst/>
          </a:prstGeom>
          <a:noFill/>
          <a:ln>
            <a:noFill/>
          </a:ln>
          <a:effectLst/>
        </p:spPr>
        <p:txBody>
          <a:bodyPr vert="horz" wrap="square" lIns="93013" tIns="46506" rIns="93013" bIns="46506" numCol="1" anchor="b" anchorCtr="0" compatLnSpc="1">
            <a:prstTxWarp prst="textNoShape">
              <a:avLst/>
            </a:prstTxWarp>
          </a:bodyPr>
          <a:lstStyle>
            <a:lvl1pPr defTabSz="930179" eaLnBrk="0" hangingPunct="0">
              <a:defRPr sz="1200">
                <a:latin typeface="Times"/>
              </a:defRPr>
            </a:lvl1pPr>
          </a:lstStyle>
          <a:p>
            <a:pPr>
              <a:defRPr/>
            </a:pPr>
            <a:endParaRPr lang="en-US" altLang="en-US"/>
          </a:p>
        </p:txBody>
      </p:sp>
      <p:sp>
        <p:nvSpPr>
          <p:cNvPr id="37893" name="Rectangle 5">
            <a:extLst>
              <a:ext uri="{FF2B5EF4-FFF2-40B4-BE49-F238E27FC236}">
                <a16:creationId xmlns:a16="http://schemas.microsoft.com/office/drawing/2014/main" id="{0F9AAEF4-853C-40C7-77C2-35AB5BEC0BC2}"/>
              </a:ext>
            </a:extLst>
          </p:cNvPr>
          <p:cNvSpPr>
            <a:spLocks noGrp="1" noChangeArrowheads="1"/>
          </p:cNvSpPr>
          <p:nvPr>
            <p:ph type="sldNum" sz="quarter" idx="3"/>
          </p:nvPr>
        </p:nvSpPr>
        <p:spPr bwMode="auto">
          <a:xfrm>
            <a:off x="3971925" y="8831263"/>
            <a:ext cx="3038475" cy="465137"/>
          </a:xfrm>
          <a:prstGeom prst="rect">
            <a:avLst/>
          </a:prstGeom>
          <a:noFill/>
          <a:ln>
            <a:noFill/>
          </a:ln>
          <a:effectLst/>
        </p:spPr>
        <p:txBody>
          <a:bodyPr vert="horz" wrap="square" lIns="93013" tIns="46506" rIns="93013" bIns="46506" numCol="1" anchor="b" anchorCtr="0" compatLnSpc="1">
            <a:prstTxWarp prst="textNoShape">
              <a:avLst/>
            </a:prstTxWarp>
          </a:bodyPr>
          <a:lstStyle>
            <a:lvl1pPr algn="r" defTabSz="928787" eaLnBrk="0" hangingPunct="0">
              <a:defRPr sz="1200">
                <a:latin typeface="Times" panose="02020603050405020304" pitchFamily="18" charset="0"/>
              </a:defRPr>
            </a:lvl1pPr>
          </a:lstStyle>
          <a:p>
            <a:pPr>
              <a:defRPr/>
            </a:pPr>
            <a:fld id="{A467CA8A-636F-4710-885D-6C03BA76099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A115781E-B048-9463-ACAC-9A356F217EFF}"/>
              </a:ext>
            </a:extLst>
          </p:cNvPr>
          <p:cNvSpPr>
            <a:spLocks noGrp="1" noChangeArrowheads="1"/>
          </p:cNvSpPr>
          <p:nvPr>
            <p:ph type="hdr" sz="quarter"/>
          </p:nvPr>
        </p:nvSpPr>
        <p:spPr bwMode="auto">
          <a:xfrm>
            <a:off x="0" y="0"/>
            <a:ext cx="3038475" cy="465138"/>
          </a:xfrm>
          <a:prstGeom prst="rect">
            <a:avLst/>
          </a:prstGeom>
          <a:noFill/>
          <a:ln>
            <a:noFill/>
          </a:ln>
          <a:effectLst/>
        </p:spPr>
        <p:txBody>
          <a:bodyPr vert="horz" wrap="square" lIns="93013" tIns="46506" rIns="93013" bIns="46506" numCol="1" anchor="t" anchorCtr="0" compatLnSpc="1">
            <a:prstTxWarp prst="textNoShape">
              <a:avLst/>
            </a:prstTxWarp>
          </a:bodyPr>
          <a:lstStyle>
            <a:lvl1pPr defTabSz="930179" eaLnBrk="0" hangingPunct="0">
              <a:defRPr sz="1200">
                <a:latin typeface="Times"/>
              </a:defRPr>
            </a:lvl1pPr>
          </a:lstStyle>
          <a:p>
            <a:pPr>
              <a:defRPr/>
            </a:pPr>
            <a:endParaRPr lang="en-US" altLang="en-US"/>
          </a:p>
        </p:txBody>
      </p:sp>
      <p:sp>
        <p:nvSpPr>
          <p:cNvPr id="43011" name="Rectangle 3">
            <a:extLst>
              <a:ext uri="{FF2B5EF4-FFF2-40B4-BE49-F238E27FC236}">
                <a16:creationId xmlns:a16="http://schemas.microsoft.com/office/drawing/2014/main" id="{F5B45574-6F79-7507-F436-D846BCA63BBB}"/>
              </a:ext>
            </a:extLst>
          </p:cNvPr>
          <p:cNvSpPr>
            <a:spLocks noGrp="1" noChangeArrowheads="1"/>
          </p:cNvSpPr>
          <p:nvPr>
            <p:ph type="dt" idx="1"/>
          </p:nvPr>
        </p:nvSpPr>
        <p:spPr bwMode="auto">
          <a:xfrm>
            <a:off x="3971925" y="0"/>
            <a:ext cx="3038475" cy="465138"/>
          </a:xfrm>
          <a:prstGeom prst="rect">
            <a:avLst/>
          </a:prstGeom>
          <a:noFill/>
          <a:ln>
            <a:noFill/>
          </a:ln>
          <a:effectLst/>
        </p:spPr>
        <p:txBody>
          <a:bodyPr vert="horz" wrap="square" lIns="93013" tIns="46506" rIns="93013" bIns="46506" numCol="1" anchor="t" anchorCtr="0" compatLnSpc="1">
            <a:prstTxWarp prst="textNoShape">
              <a:avLst/>
            </a:prstTxWarp>
          </a:bodyPr>
          <a:lstStyle>
            <a:lvl1pPr algn="r" defTabSz="930179" eaLnBrk="0" hangingPunct="0">
              <a:defRPr sz="1200">
                <a:latin typeface="Times"/>
              </a:defRPr>
            </a:lvl1pPr>
          </a:lstStyle>
          <a:p>
            <a:pPr>
              <a:defRPr/>
            </a:pPr>
            <a:endParaRPr lang="en-US" altLang="en-US"/>
          </a:p>
        </p:txBody>
      </p:sp>
      <p:sp>
        <p:nvSpPr>
          <p:cNvPr id="3076" name="Rectangle 4">
            <a:extLst>
              <a:ext uri="{FF2B5EF4-FFF2-40B4-BE49-F238E27FC236}">
                <a16:creationId xmlns:a16="http://schemas.microsoft.com/office/drawing/2014/main" id="{8C3C5CD7-E69C-0A1B-AA6A-474F8D8DD77F}"/>
              </a:ext>
            </a:extLst>
          </p:cNvPr>
          <p:cNvSpPr>
            <a:spLocks noGrp="1" noRot="1" noChangeAspect="1" noChangeArrowheads="1" noTextEdit="1"/>
          </p:cNvSpPr>
          <p:nvPr>
            <p:ph type="sldImg" idx="2"/>
          </p:nvPr>
        </p:nvSpPr>
        <p:spPr bwMode="auto">
          <a:xfrm>
            <a:off x="1179513" y="696913"/>
            <a:ext cx="4649787" cy="34877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a:extLst>
              <a:ext uri="{FF2B5EF4-FFF2-40B4-BE49-F238E27FC236}">
                <a16:creationId xmlns:a16="http://schemas.microsoft.com/office/drawing/2014/main" id="{7273C7D5-4ECD-53D1-7B80-DD675C5B9F7C}"/>
              </a:ext>
            </a:extLst>
          </p:cNvPr>
          <p:cNvSpPr>
            <a:spLocks noGrp="1" noChangeArrowheads="1"/>
          </p:cNvSpPr>
          <p:nvPr>
            <p:ph type="body" sz="quarter" idx="3"/>
          </p:nvPr>
        </p:nvSpPr>
        <p:spPr bwMode="auto">
          <a:xfrm>
            <a:off x="935038" y="4416425"/>
            <a:ext cx="5140325" cy="4183063"/>
          </a:xfrm>
          <a:prstGeom prst="rect">
            <a:avLst/>
          </a:prstGeom>
          <a:noFill/>
          <a:ln>
            <a:noFill/>
          </a:ln>
          <a:effectLst/>
        </p:spPr>
        <p:txBody>
          <a:bodyPr vert="horz" wrap="square" lIns="93013" tIns="46506" rIns="93013" bIns="46506"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3014" name="Rectangle 6">
            <a:extLst>
              <a:ext uri="{FF2B5EF4-FFF2-40B4-BE49-F238E27FC236}">
                <a16:creationId xmlns:a16="http://schemas.microsoft.com/office/drawing/2014/main" id="{8AAF7081-1959-02A9-0CC0-6E9D9128D771}"/>
              </a:ext>
            </a:extLst>
          </p:cNvPr>
          <p:cNvSpPr>
            <a:spLocks noGrp="1" noChangeArrowheads="1"/>
          </p:cNvSpPr>
          <p:nvPr>
            <p:ph type="ftr" sz="quarter" idx="4"/>
          </p:nvPr>
        </p:nvSpPr>
        <p:spPr bwMode="auto">
          <a:xfrm>
            <a:off x="0" y="8831263"/>
            <a:ext cx="3038475" cy="465137"/>
          </a:xfrm>
          <a:prstGeom prst="rect">
            <a:avLst/>
          </a:prstGeom>
          <a:noFill/>
          <a:ln>
            <a:noFill/>
          </a:ln>
          <a:effectLst/>
        </p:spPr>
        <p:txBody>
          <a:bodyPr vert="horz" wrap="square" lIns="93013" tIns="46506" rIns="93013" bIns="46506" numCol="1" anchor="b" anchorCtr="0" compatLnSpc="1">
            <a:prstTxWarp prst="textNoShape">
              <a:avLst/>
            </a:prstTxWarp>
          </a:bodyPr>
          <a:lstStyle>
            <a:lvl1pPr defTabSz="930179" eaLnBrk="0" hangingPunct="0">
              <a:defRPr sz="1200">
                <a:latin typeface="Times"/>
              </a:defRPr>
            </a:lvl1pPr>
          </a:lstStyle>
          <a:p>
            <a:pPr>
              <a:defRPr/>
            </a:pPr>
            <a:endParaRPr lang="en-US" altLang="en-US"/>
          </a:p>
        </p:txBody>
      </p:sp>
      <p:sp>
        <p:nvSpPr>
          <p:cNvPr id="43015" name="Rectangle 7">
            <a:extLst>
              <a:ext uri="{FF2B5EF4-FFF2-40B4-BE49-F238E27FC236}">
                <a16:creationId xmlns:a16="http://schemas.microsoft.com/office/drawing/2014/main" id="{5066625B-271C-BFEB-559E-618B16E19392}"/>
              </a:ext>
            </a:extLst>
          </p:cNvPr>
          <p:cNvSpPr>
            <a:spLocks noGrp="1" noChangeArrowheads="1"/>
          </p:cNvSpPr>
          <p:nvPr>
            <p:ph type="sldNum" sz="quarter" idx="5"/>
          </p:nvPr>
        </p:nvSpPr>
        <p:spPr bwMode="auto">
          <a:xfrm>
            <a:off x="3971925" y="8831263"/>
            <a:ext cx="3038475" cy="465137"/>
          </a:xfrm>
          <a:prstGeom prst="rect">
            <a:avLst/>
          </a:prstGeom>
          <a:noFill/>
          <a:ln>
            <a:noFill/>
          </a:ln>
          <a:effectLst/>
        </p:spPr>
        <p:txBody>
          <a:bodyPr vert="horz" wrap="square" lIns="93013" tIns="46506" rIns="93013" bIns="46506" numCol="1" anchor="b" anchorCtr="0" compatLnSpc="1">
            <a:prstTxWarp prst="textNoShape">
              <a:avLst/>
            </a:prstTxWarp>
          </a:bodyPr>
          <a:lstStyle>
            <a:lvl1pPr algn="r" defTabSz="928787" eaLnBrk="0" hangingPunct="0">
              <a:defRPr sz="1200">
                <a:latin typeface="Times" panose="02020603050405020304" pitchFamily="18" charset="0"/>
              </a:defRPr>
            </a:lvl1pPr>
          </a:lstStyle>
          <a:p>
            <a:pPr>
              <a:defRPr/>
            </a:pPr>
            <a:fld id="{9362F03F-6E2D-490F-80F1-42E1E9E9722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mn-ea"/>
        <a:cs typeface="+mn-cs"/>
      </a:defRPr>
    </a:lvl1pPr>
    <a:lvl2pPr marL="457200" algn="l" rtl="0" eaLnBrk="0" fontAlgn="base" hangingPunct="0">
      <a:spcBef>
        <a:spcPct val="30000"/>
      </a:spcBef>
      <a:spcAft>
        <a:spcPct val="0"/>
      </a:spcAft>
      <a:defRPr sz="1200" kern="1200">
        <a:solidFill>
          <a:schemeClr val="tx1"/>
        </a:solidFill>
        <a:latin typeface="Times"/>
        <a:ea typeface="+mn-ea"/>
        <a:cs typeface="+mn-cs"/>
      </a:defRPr>
    </a:lvl2pPr>
    <a:lvl3pPr marL="914400" algn="l" rtl="0" eaLnBrk="0" fontAlgn="base" hangingPunct="0">
      <a:spcBef>
        <a:spcPct val="30000"/>
      </a:spcBef>
      <a:spcAft>
        <a:spcPct val="0"/>
      </a:spcAft>
      <a:defRPr sz="1200" kern="1200">
        <a:solidFill>
          <a:schemeClr val="tx1"/>
        </a:solidFill>
        <a:latin typeface="Times"/>
        <a:ea typeface="+mn-ea"/>
        <a:cs typeface="+mn-cs"/>
      </a:defRPr>
    </a:lvl3pPr>
    <a:lvl4pPr marL="1371600" algn="l" rtl="0" eaLnBrk="0" fontAlgn="base" hangingPunct="0">
      <a:spcBef>
        <a:spcPct val="30000"/>
      </a:spcBef>
      <a:spcAft>
        <a:spcPct val="0"/>
      </a:spcAft>
      <a:defRPr sz="1200" kern="1200">
        <a:solidFill>
          <a:schemeClr val="tx1"/>
        </a:solidFill>
        <a:latin typeface="Times"/>
        <a:ea typeface="+mn-ea"/>
        <a:cs typeface="+mn-cs"/>
      </a:defRPr>
    </a:lvl4pPr>
    <a:lvl5pPr marL="1828800" algn="l" rtl="0" eaLnBrk="0" fontAlgn="base" hangingPunct="0">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1FE6A4C-5551-062C-02F2-4F0625FE011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0BFFB7F-85B3-4C39-A9B1-210E15156A13}" type="slidenum">
              <a:rPr lang="en-US" altLang="en-US" smtClean="0"/>
              <a:pPr>
                <a:spcBef>
                  <a:spcPct val="0"/>
                </a:spcBef>
              </a:pPr>
              <a:t>1</a:t>
            </a:fld>
            <a:endParaRPr lang="en-US" altLang="en-US"/>
          </a:p>
        </p:txBody>
      </p:sp>
      <p:sp>
        <p:nvSpPr>
          <p:cNvPr id="6147" name="Rectangle 2">
            <a:extLst>
              <a:ext uri="{FF2B5EF4-FFF2-40B4-BE49-F238E27FC236}">
                <a16:creationId xmlns:a16="http://schemas.microsoft.com/office/drawing/2014/main" id="{E9727AFC-3156-C5FD-6972-EBC38E860F1D}"/>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5CE5FBA6-AFEC-5E78-C8C3-9FFC6452AF9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presentation’s purpose  is to introduce groups of people to</a:t>
            </a:r>
          </a:p>
          <a:p>
            <a:r>
              <a:rPr lang="en-US" altLang="en-US">
                <a:latin typeface="Times" panose="02020603050405020304" pitchFamily="18" charset="0"/>
              </a:rPr>
              <a:t> the concept of integrated dual disorders treatment,</a:t>
            </a:r>
          </a:p>
          <a:p>
            <a:r>
              <a:rPr lang="en-US" altLang="en-US">
                <a:latin typeface="Times" panose="02020603050405020304" pitchFamily="18" charset="0"/>
              </a:rPr>
              <a:t> why it is relevant,</a:t>
            </a:r>
          </a:p>
          <a:p>
            <a:r>
              <a:rPr lang="en-US" altLang="en-US">
                <a:latin typeface="Times" panose="02020603050405020304" pitchFamily="18" charset="0"/>
              </a:rPr>
              <a:t> the evidence supporting it’s effectiveness, and</a:t>
            </a:r>
          </a:p>
          <a:p>
            <a:r>
              <a:rPr lang="en-US" altLang="en-US">
                <a:latin typeface="Times" panose="02020603050405020304" pitchFamily="18" charset="0"/>
              </a:rPr>
              <a:t> how to implement it in their organization or community.</a:t>
            </a:r>
          </a:p>
          <a:p>
            <a:endParaRPr lang="en-US" altLang="en-US">
              <a:latin typeface="Times"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3BB22587-E17B-C8FE-C7F3-611DB46CAEC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58FDA9A-6065-4D8E-9B3D-B2EAC4013E2C}" type="slidenum">
              <a:rPr lang="en-US" altLang="en-US" smtClean="0"/>
              <a:pPr>
                <a:spcBef>
                  <a:spcPct val="0"/>
                </a:spcBef>
              </a:pPr>
              <a:t>10</a:t>
            </a:fld>
            <a:endParaRPr lang="en-US" altLang="en-US"/>
          </a:p>
        </p:txBody>
      </p:sp>
      <p:sp>
        <p:nvSpPr>
          <p:cNvPr id="24579" name="Rectangle 2">
            <a:extLst>
              <a:ext uri="{FF2B5EF4-FFF2-40B4-BE49-F238E27FC236}">
                <a16:creationId xmlns:a16="http://schemas.microsoft.com/office/drawing/2014/main" id="{358C2972-4D4D-5E42-B9DF-3675FF657B47}"/>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302FEA42-EA82-40C0-8ADF-9286CC80585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graph shows the percentage of people surveyed who had a substance use disorder.  The bar on the left shows that about 15% of people in the general population had a substance use (alcohol or drug) disorder at some time in their life.  The next bar show that almost 50% of people with schizophrenia had a substance use disorder and the next bar shows that people with bipolar disorder had even higher rates.  The final three bars show that a quarter to a third of people with milder mood and anxiety disorders also have a substance use disorder at some time in their life.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1F7772CE-6F75-FCCB-7477-93D40A3D435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53E6BE1-7D5F-4640-8890-81F57B3DBEE4}" type="slidenum">
              <a:rPr lang="en-US" altLang="en-US" smtClean="0"/>
              <a:pPr>
                <a:spcBef>
                  <a:spcPct val="0"/>
                </a:spcBef>
              </a:pPr>
              <a:t>11</a:t>
            </a:fld>
            <a:endParaRPr lang="en-US" altLang="en-US"/>
          </a:p>
        </p:txBody>
      </p:sp>
      <p:sp>
        <p:nvSpPr>
          <p:cNvPr id="26627" name="Rectangle 2">
            <a:extLst>
              <a:ext uri="{FF2B5EF4-FFF2-40B4-BE49-F238E27FC236}">
                <a16:creationId xmlns:a16="http://schemas.microsoft.com/office/drawing/2014/main" id="{9BB4A641-803E-E29A-10E7-92366F68A0DF}"/>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FAD8DFB-2AC4-EF2E-13C2-09CF3C244D9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shows that rates of alcohol and drug use disorders in people with schizophrenia (green bars) are much higher than rates in people in the general population (blue bars).  A third of people with schizophrenia develop an alcohol disorder, and a fourth of people with schizophrenia develop a drug disorder, for a total over almost half of people with schizophrenia developing a substance use disorder of some  type  over their lifetime.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2C11B77-3519-86B2-A6FB-C175190A7AA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9D50174-6553-49CC-A2B3-98ACE55DA536}" type="slidenum">
              <a:rPr lang="en-US" altLang="en-US" smtClean="0"/>
              <a:pPr>
                <a:spcBef>
                  <a:spcPct val="0"/>
                </a:spcBef>
              </a:pPr>
              <a:t>12</a:t>
            </a:fld>
            <a:endParaRPr lang="en-US" altLang="en-US"/>
          </a:p>
        </p:txBody>
      </p:sp>
      <p:sp>
        <p:nvSpPr>
          <p:cNvPr id="28675" name="Rectangle 2">
            <a:extLst>
              <a:ext uri="{FF2B5EF4-FFF2-40B4-BE49-F238E27FC236}">
                <a16:creationId xmlns:a16="http://schemas.microsoft.com/office/drawing/2014/main" id="{E9DA248B-4385-9F94-EF48-6E6D6B6761E4}"/>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5F6030B4-9E88-A709-CD6C-D408DCA834E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We just looked at how many people with an identified mental illness also have a substance use disorder.  This slide looks at how many people with an identified alcohol disorder also have a mental illness. This slide is especially important for people who are in substance abuse administrations or treatment organizations.  As you can see, in the community, one fourth of people with an alcohol disorder have a co-morbid mental illness.  The second bar shows that  rates rise as you look at people who are in institutions such as hospitals, jail, nursing homes.  Over 50% of people in institutions who have an alcohol disorder also have a mental illness.  In substance abuse treatment facilities, the rates are even higher!  Two thirds of people have a co-morbid mental illness.</a:t>
            </a:r>
          </a:p>
          <a:p>
            <a:endParaRPr lang="en-US" altLang="en-US">
              <a:latin typeface="Times" panose="02020603050405020304" pitchFamily="18" charset="0"/>
            </a:endParaRPr>
          </a:p>
          <a:p>
            <a:r>
              <a:rPr lang="en-US" altLang="en-US">
                <a:latin typeface="Times" panose="02020603050405020304" pitchFamily="18" charset="0"/>
              </a:rPr>
              <a:t>The data that shows how frequently mental illness and substance use disorders overlap shows that we really need to be treating both disorders together.  Mental health clinicians need to know how to  substance use disorders, and substance abuse clinicians need to know how to treat mental disorders.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FA5D2A22-AF19-C62F-D243-92C3664A581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801074C-89E5-4013-96D1-8413D12B0F6F}" type="slidenum">
              <a:rPr lang="en-US" altLang="en-US" smtClean="0"/>
              <a:pPr>
                <a:spcBef>
                  <a:spcPct val="0"/>
                </a:spcBef>
              </a:pPr>
              <a:t>13</a:t>
            </a:fld>
            <a:endParaRPr lang="en-US" altLang="en-US"/>
          </a:p>
        </p:txBody>
      </p:sp>
      <p:sp>
        <p:nvSpPr>
          <p:cNvPr id="30723" name="Rectangle 2">
            <a:extLst>
              <a:ext uri="{FF2B5EF4-FFF2-40B4-BE49-F238E27FC236}">
                <a16:creationId xmlns:a16="http://schemas.microsoft.com/office/drawing/2014/main" id="{00D50B01-6B85-0814-A706-388277C6C4D3}"/>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7BDDAE5E-6713-4CC8-6496-E72724053F4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The first category of people have milder mood or anxiety disorders.  Substance use tends to worsen their symptoms.  They  tend to drink moderate to large amounts of substances before they get into trouble.</a:t>
            </a:r>
          </a:p>
          <a:p>
            <a:endParaRPr lang="en-US" altLang="en-US">
              <a:latin typeface="Times" panose="02020603050405020304" pitchFamily="18" charset="0"/>
            </a:endParaRPr>
          </a:p>
          <a:p>
            <a:r>
              <a:rPr lang="en-US" altLang="en-US">
                <a:latin typeface="Times" panose="02020603050405020304" pitchFamily="18" charset="0"/>
              </a:rPr>
              <a:t>In the second category, the most common personality disorders are borderline and antisocial.  People with these problem and tend to use large amounts of substances and have lot’s of problems with function.</a:t>
            </a:r>
          </a:p>
          <a:p>
            <a:endParaRPr lang="en-US" altLang="en-US">
              <a:latin typeface="Times" panose="02020603050405020304" pitchFamily="18" charset="0"/>
            </a:endParaRPr>
          </a:p>
          <a:p>
            <a:r>
              <a:rPr lang="en-US" altLang="en-US">
                <a:latin typeface="Times" panose="02020603050405020304" pitchFamily="18" charset="0"/>
              </a:rPr>
              <a:t>The third category is the focus of this presentation. In people with severe mental illness and substance use disorders,, the role of substance use in causing worsening of symptoms is unclear, but these folks  tend to get into trouble even using only small amounts of substances.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947D56EA-1DBB-41FC-4E25-EC788145E013}"/>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6BBB4089-858C-06A3-3A48-3E6A8DDF777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32772" name="Slide Number Placeholder 3">
            <a:extLst>
              <a:ext uri="{FF2B5EF4-FFF2-40B4-BE49-F238E27FC236}">
                <a16:creationId xmlns:a16="http://schemas.microsoft.com/office/drawing/2014/main" id="{43FECB0B-29F2-50BE-09EE-ED00FD5FD65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DE9BF7F-A0D3-445F-9E2B-A3364E4B7DC7}" type="slidenum">
              <a:rPr lang="en-US" altLang="en-US" smtClean="0"/>
              <a:pPr>
                <a:spcBef>
                  <a:spcPct val="0"/>
                </a:spcBef>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7C06EA29-80BA-6A67-EE90-167AE188BBD9}"/>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42EC84CB-05CB-346B-86E8-2E7ECB2D707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34820" name="Slide Number Placeholder 3">
            <a:extLst>
              <a:ext uri="{FF2B5EF4-FFF2-40B4-BE49-F238E27FC236}">
                <a16:creationId xmlns:a16="http://schemas.microsoft.com/office/drawing/2014/main" id="{B11D5AD2-2DC2-69BA-BEE6-190218968CE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1ACE391-6706-45B1-B32D-26D08500EAE5}" type="slidenum">
              <a:rPr lang="en-US" altLang="en-US" smtClean="0"/>
              <a:pPr>
                <a:spcBef>
                  <a:spcPct val="0"/>
                </a:spcBef>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6AB670DD-3512-715B-91DD-7DAA1E586765}"/>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5D136EE8-01EB-1BD1-1B45-2758F0B20E0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36868" name="Slide Number Placeholder 3">
            <a:extLst>
              <a:ext uri="{FF2B5EF4-FFF2-40B4-BE49-F238E27FC236}">
                <a16:creationId xmlns:a16="http://schemas.microsoft.com/office/drawing/2014/main" id="{103ACD01-17C4-CA6F-3FC3-1502D58A877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2ADA618-21EC-40A1-8144-10BF15CC00C5}" type="slidenum">
              <a:rPr lang="en-US" altLang="en-US" smtClean="0"/>
              <a:pPr>
                <a:spcBef>
                  <a:spcPct val="0"/>
                </a:spcBef>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9702F38D-5774-07B5-842B-9449AAB1E986}"/>
              </a:ext>
            </a:extLst>
          </p:cNvPr>
          <p:cNvSpPr>
            <a:spLocks noGrp="1" noRot="1" noChangeAspect="1" noChangeArrowheads="1" noTextEdit="1"/>
          </p:cNvSpPr>
          <p:nvPr>
            <p:ph type="sldImg"/>
          </p:nvPr>
        </p:nvSpPr>
        <p:spPr>
          <a:ln/>
        </p:spPr>
      </p:sp>
      <p:sp>
        <p:nvSpPr>
          <p:cNvPr id="38915" name="Notes Placeholder 2">
            <a:extLst>
              <a:ext uri="{FF2B5EF4-FFF2-40B4-BE49-F238E27FC236}">
                <a16:creationId xmlns:a16="http://schemas.microsoft.com/office/drawing/2014/main" id="{629CD0DA-1AC0-B5F0-650C-3E9E0497865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38916" name="Slide Number Placeholder 3">
            <a:extLst>
              <a:ext uri="{FF2B5EF4-FFF2-40B4-BE49-F238E27FC236}">
                <a16:creationId xmlns:a16="http://schemas.microsoft.com/office/drawing/2014/main" id="{3D78724A-DF2E-C96B-2FBE-5163173EBE6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8690B24-CF54-42FE-BB04-84D4E91E8AB7}" type="slidenum">
              <a:rPr lang="en-US" altLang="en-US" smtClean="0"/>
              <a:pPr>
                <a:spcBef>
                  <a:spcPct val="0"/>
                </a:spcBef>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17B1C18C-DA12-DC3A-42BC-756BAB7D87CD}"/>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21E0A671-A1FC-975C-EB21-5FEB4020BF7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40964" name="Slide Number Placeholder 3">
            <a:extLst>
              <a:ext uri="{FF2B5EF4-FFF2-40B4-BE49-F238E27FC236}">
                <a16:creationId xmlns:a16="http://schemas.microsoft.com/office/drawing/2014/main" id="{3049DA72-D6A4-3B56-92C2-2029A9DE91B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EED4639-7219-4195-8EFB-EBC09FD9BD8D}" type="slidenum">
              <a:rPr lang="en-US" altLang="en-US" smtClean="0"/>
              <a:pPr>
                <a:spcBef>
                  <a:spcPct val="0"/>
                </a:spcBef>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F3B03040-4C2B-3FD0-278F-E35C836856D7}"/>
              </a:ext>
            </a:extLst>
          </p:cNvPr>
          <p:cNvSpPr>
            <a:spLocks noGrp="1" noRot="1" noChangeAspect="1" noChangeArrowheads="1" noTextEdit="1"/>
          </p:cNvSpPr>
          <p:nvPr>
            <p:ph type="sldImg"/>
          </p:nvPr>
        </p:nvSpPr>
        <p:spPr>
          <a:ln/>
        </p:spPr>
      </p:sp>
      <p:sp>
        <p:nvSpPr>
          <p:cNvPr id="43011" name="Notes Placeholder 2">
            <a:extLst>
              <a:ext uri="{FF2B5EF4-FFF2-40B4-BE49-F238E27FC236}">
                <a16:creationId xmlns:a16="http://schemas.microsoft.com/office/drawing/2014/main" id="{B34A197E-6C3F-19D7-8AF2-714A0F0D05F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43012" name="Slide Number Placeholder 3">
            <a:extLst>
              <a:ext uri="{FF2B5EF4-FFF2-40B4-BE49-F238E27FC236}">
                <a16:creationId xmlns:a16="http://schemas.microsoft.com/office/drawing/2014/main" id="{C31AA2AA-CAB7-6AB5-230C-80341CE55A35}"/>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0579220-638B-4E60-8DF4-D6821EDAAD3E}" type="slidenum">
              <a:rPr lang="en-US" altLang="en-US" smtClean="0"/>
              <a:pPr>
                <a:spcBef>
                  <a:spcPct val="0"/>
                </a:spcBef>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AA934DB2-CC75-E83E-3404-1F9658EA62ED}"/>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5B12F8B4-7421-E7F4-6D9E-144137061CE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8196" name="Slide Number Placeholder 3">
            <a:extLst>
              <a:ext uri="{FF2B5EF4-FFF2-40B4-BE49-F238E27FC236}">
                <a16:creationId xmlns:a16="http://schemas.microsoft.com/office/drawing/2014/main" id="{5942B281-656E-CB15-8B7D-8D8C630ABCC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5C84B68E-D876-4F33-BC77-DD78B8867B07}" type="slidenum">
              <a:rPr lang="en-US" altLang="en-US" smtClean="0"/>
              <a:pPr>
                <a:spcBef>
                  <a:spcPct val="0"/>
                </a:spcBef>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5C312DD6-FE2A-E282-4FD9-381E8B16CD3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E6CD45B-210D-4A7F-BEF0-ED3E74D4E02F}" type="slidenum">
              <a:rPr lang="en-US" altLang="en-US" smtClean="0"/>
              <a:pPr>
                <a:spcBef>
                  <a:spcPct val="0"/>
                </a:spcBef>
              </a:pPr>
              <a:t>20</a:t>
            </a:fld>
            <a:endParaRPr lang="en-US" altLang="en-US"/>
          </a:p>
        </p:txBody>
      </p:sp>
      <p:sp>
        <p:nvSpPr>
          <p:cNvPr id="45059" name="Rectangle 2">
            <a:extLst>
              <a:ext uri="{FF2B5EF4-FFF2-40B4-BE49-F238E27FC236}">
                <a16:creationId xmlns:a16="http://schemas.microsoft.com/office/drawing/2014/main" id="{521FCB72-A6F5-123C-7284-EFDE5C72E028}"/>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F3AF39CA-F5CE-60EE-D9BF-B151BF5CAF6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Both illnesses are chronic, waxing and waning.  Recovery from both illnesses takes time and occurs in stages, which we will discuss in more detail later.  Briefly, the first stage is precontemplation.  In this stage, a person isn’t aware that the problem is a problem.  How many of you have ever smoked or known someone close to you who smoked? Many people smoke for years without any awareness that smoking could cause them to get cancer.  They are in the precontemplation stage.  They are not even contemplating that smoking is a problem for them.   If you were a smoker, how long did it take you to realize that it was a problem, that smoking could harm your health?  Once there was an inkling that it was a problem, how long did it take before you considered quitting?  Then how long before you quit?  This stage of contemplating the problem, when you are considering whether it’s a problem and whether you may want to cut down or stop, is the contemplation stage.  Once you decide to quit smoking or make a change, you are in the action stage.  During this time, you need to plan for how you will deal with craving for the cigarettes, how to deal with situations in which you normally would smoke, but now you can’t smoke, and so on.  Once you have quit and are no longer a smoker, you then plan for how you will avoid starting smoking again.  This is the relapse prevention stage. </a:t>
            </a:r>
          </a:p>
          <a:p>
            <a:endParaRPr lang="en-US" altLang="en-US">
              <a:latin typeface="Times" panose="02020603050405020304" pitchFamily="18" charset="0"/>
            </a:endParaRPr>
          </a:p>
          <a:p>
            <a:r>
              <a:rPr lang="en-US" altLang="en-US">
                <a:latin typeface="Times" panose="02020603050405020304" pitchFamily="18" charset="0"/>
              </a:rPr>
              <a:t>Research shows that people go through these stages of change while making any big decision, such as to lose weight, change a relationship, and so on</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C4F50BCB-5F3D-548D-1FF6-8F8F8BFF8CD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2FC8388-1EB9-4238-B22A-7AE5657D873F}" type="slidenum">
              <a:rPr lang="en-US" altLang="en-US" smtClean="0"/>
              <a:pPr>
                <a:spcBef>
                  <a:spcPct val="0"/>
                </a:spcBef>
              </a:pPr>
              <a:t>21</a:t>
            </a:fld>
            <a:endParaRPr lang="en-US" altLang="en-US"/>
          </a:p>
        </p:txBody>
      </p:sp>
      <p:sp>
        <p:nvSpPr>
          <p:cNvPr id="47107" name="Rectangle 2">
            <a:extLst>
              <a:ext uri="{FF2B5EF4-FFF2-40B4-BE49-F238E27FC236}">
                <a16:creationId xmlns:a16="http://schemas.microsoft.com/office/drawing/2014/main" id="{563A06C1-986E-44B7-1226-B270BD36034E}"/>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C489C384-5114-FE22-9D3A-63379893BEC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People with severe mental illness can’t tolerate social substance use as well as people without severe mental illness can.  There is evidence that these folks are more sensitive to substance use because of their mental illness.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EAF2A9DD-B152-5394-453D-FF0D05E5D58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6B6137F-8EE2-4B4A-952E-09928CE78CEE}" type="slidenum">
              <a:rPr lang="en-US" altLang="en-US" smtClean="0"/>
              <a:pPr>
                <a:spcBef>
                  <a:spcPct val="0"/>
                </a:spcBef>
              </a:pPr>
              <a:t>22</a:t>
            </a:fld>
            <a:endParaRPr lang="en-US" altLang="en-US"/>
          </a:p>
        </p:txBody>
      </p:sp>
      <p:sp>
        <p:nvSpPr>
          <p:cNvPr id="49155" name="Rectangle 2">
            <a:extLst>
              <a:ext uri="{FF2B5EF4-FFF2-40B4-BE49-F238E27FC236}">
                <a16:creationId xmlns:a16="http://schemas.microsoft.com/office/drawing/2014/main" id="{7D473681-A12B-EEDA-61B3-1D4671B2DFC0}"/>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B29FB9FC-3375-FFE4-461D-686B3D3236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Now we will start to get at why we are here.  What do you know about what happens to people who have severe mental illness when they use substances?  </a:t>
            </a:r>
          </a:p>
          <a:p>
            <a:endParaRPr lang="en-US" altLang="en-US">
              <a:latin typeface="Times" panose="02020603050405020304" pitchFamily="18" charset="0"/>
            </a:endParaRPr>
          </a:p>
          <a:p>
            <a:r>
              <a:rPr lang="en-US" altLang="en-US">
                <a:latin typeface="Times" panose="02020603050405020304" pitchFamily="18" charset="0"/>
              </a:rPr>
              <a:t>(You may want to elicit suggestions from audience)</a:t>
            </a:r>
          </a:p>
          <a:p>
            <a:endParaRPr lang="en-US" altLang="en-US">
              <a:latin typeface="Times" panose="02020603050405020304" pitchFamily="18" charset="0"/>
            </a:endParaRPr>
          </a:p>
          <a:p>
            <a:r>
              <a:rPr lang="en-US" altLang="en-US">
                <a:latin typeface="Times" panose="02020603050405020304" pitchFamily="18" charset="0"/>
              </a:rPr>
              <a:t>This slide lists some of the difficult problems people with dual disorders face more frequently than people with single disorders.  We’ll go over some of these in more detail in the next slides.</a:t>
            </a:r>
          </a:p>
          <a:p>
            <a:endParaRPr lang="en-US" altLang="en-US">
              <a:latin typeface="Times"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C4CB989D-6619-CFEE-8A34-833A9109059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78CB236-BD14-4510-9F4B-B4A352FE3408}" type="slidenum">
              <a:rPr lang="en-US" altLang="en-US" smtClean="0"/>
              <a:pPr>
                <a:spcBef>
                  <a:spcPct val="0"/>
                </a:spcBef>
              </a:pPr>
              <a:t>23</a:t>
            </a:fld>
            <a:endParaRPr lang="en-US" altLang="en-US"/>
          </a:p>
        </p:txBody>
      </p:sp>
      <p:sp>
        <p:nvSpPr>
          <p:cNvPr id="51203" name="Rectangle 1026">
            <a:extLst>
              <a:ext uri="{FF2B5EF4-FFF2-40B4-BE49-F238E27FC236}">
                <a16:creationId xmlns:a16="http://schemas.microsoft.com/office/drawing/2014/main" id="{CB6A1A7F-31DD-8C31-D6A8-BBB1E5EEB82C}"/>
              </a:ext>
            </a:extLst>
          </p:cNvPr>
          <p:cNvSpPr>
            <a:spLocks noGrp="1" noRot="1" noChangeAspect="1" noChangeArrowheads="1" noTextEdit="1"/>
          </p:cNvSpPr>
          <p:nvPr>
            <p:ph type="sldImg"/>
          </p:nvPr>
        </p:nvSpPr>
        <p:spPr>
          <a:ln/>
        </p:spPr>
      </p:sp>
      <p:sp>
        <p:nvSpPr>
          <p:cNvPr id="51204" name="Rectangle 1027">
            <a:extLst>
              <a:ext uri="{FF2B5EF4-FFF2-40B4-BE49-F238E27FC236}">
                <a16:creationId xmlns:a16="http://schemas.microsoft.com/office/drawing/2014/main" id="{DD7B76A7-13B1-7F68-1228-1C0907C0D09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shows some research that using cannabis increases psychotic symptoms in people with schizophrenia.  On the left are the percentage of people who do not have a psychotic relapse, with 100% on the top and 0 percent on the bottom.  The bottom part of the graph show time in months from the beginning of the study.  If you look at the yellow line, you can see that people who do not abuse cannabis relapse slowly over time.  The green line shows that people who abuse cannabis relapse more rapidly.  At 6 months, about 30% had relapsed and 70% were left without symptom.  At a year out, you can see that almost 50% had relapsed compared to only 20% of the group who did not abuse cannabis.</a:t>
            </a:r>
          </a:p>
          <a:p>
            <a:endParaRPr lang="en-US" altLang="en-US">
              <a:latin typeface="Times" panose="02020603050405020304" pitchFamily="18" charset="0"/>
            </a:endParaRPr>
          </a:p>
          <a:p>
            <a:r>
              <a:rPr lang="en-US" altLang="en-US">
                <a:latin typeface="Times" panose="02020603050405020304" pitchFamily="18" charset="0"/>
              </a:rPr>
              <a:t>(Consider eliciting from audience their beliefs as to why substance use is related to relapse of mental illness symptoms with question:</a:t>
            </a:r>
          </a:p>
          <a:p>
            <a:r>
              <a:rPr lang="en-US" altLang="en-US">
                <a:latin typeface="Times" panose="02020603050405020304" pitchFamily="18" charset="0"/>
              </a:rPr>
              <a:t>Can any one take a guess as to why substance use is related to increased symptoms?</a:t>
            </a:r>
          </a:p>
          <a:p>
            <a:endParaRPr lang="en-US" altLang="en-US">
              <a:latin typeface="Times" panose="02020603050405020304" pitchFamily="18" charset="0"/>
            </a:endParaRPr>
          </a:p>
          <a:p>
            <a:r>
              <a:rPr lang="en-US" altLang="en-US">
                <a:latin typeface="Times" panose="02020603050405020304" pitchFamily="18" charset="0"/>
              </a:rPr>
              <a:t>(Go to next slide to talk about medication non-adherence)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6A7BB764-7567-88DE-E1C0-A5132A296B7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C6A196E-5FC4-4F32-BBE8-989E612155EC}" type="slidenum">
              <a:rPr lang="en-US" altLang="en-US" smtClean="0"/>
              <a:pPr>
                <a:spcBef>
                  <a:spcPct val="0"/>
                </a:spcBef>
              </a:pPr>
              <a:t>24</a:t>
            </a:fld>
            <a:endParaRPr lang="en-US" altLang="en-US"/>
          </a:p>
        </p:txBody>
      </p:sp>
      <p:sp>
        <p:nvSpPr>
          <p:cNvPr id="53251" name="Rectangle 2">
            <a:extLst>
              <a:ext uri="{FF2B5EF4-FFF2-40B4-BE49-F238E27FC236}">
                <a16:creationId xmlns:a16="http://schemas.microsoft.com/office/drawing/2014/main" id="{6D54C71E-CCD9-0719-7B45-F2DA19D620F7}"/>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46496E21-7DE9-56AC-C2B1-9A266029582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Research shows that people with dual disorders have very high rates of deadly infections diseases that they do not even know about.  They are much more likely to become infected with HIV and Hepatitis  than people who don’t have dual disorders. </a:t>
            </a:r>
          </a:p>
          <a:p>
            <a:endParaRPr lang="en-US" altLang="en-US">
              <a:latin typeface="Times" panose="02020603050405020304" pitchFamily="18" charset="0"/>
            </a:endParaRPr>
          </a:p>
          <a:p>
            <a:r>
              <a:rPr lang="en-US" altLang="en-US">
                <a:latin typeface="Times" panose="02020603050405020304" pitchFamily="18" charset="0"/>
              </a:rPr>
              <a:t>The slide shows that people with dual disorders have a 2 or 3 times higher chance of having HIV or Hepatitis than people who have  a severe mental illness without a substance use disorder..  </a:t>
            </a:r>
          </a:p>
          <a:p>
            <a:endParaRPr lang="en-US" altLang="en-US">
              <a:latin typeface="Times" panose="02020603050405020304" pitchFamily="18" charset="0"/>
            </a:endParaRPr>
          </a:p>
          <a:p>
            <a:r>
              <a:rPr lang="en-US" altLang="en-US">
                <a:latin typeface="Times" panose="02020603050405020304" pitchFamily="18" charset="0"/>
              </a:rPr>
              <a:t>Even more worrisome,, these rates are 5-20X higher than rates in people in the general population.</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5DB1512C-2D1F-4FB3-F4E2-97500805B3F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D0E7DD3B-5FE3-44A2-97FE-775C92917999}" type="slidenum">
              <a:rPr lang="en-US" altLang="en-US" smtClean="0"/>
              <a:pPr>
                <a:spcBef>
                  <a:spcPct val="0"/>
                </a:spcBef>
              </a:pPr>
              <a:t>25</a:t>
            </a:fld>
            <a:endParaRPr lang="en-US" altLang="en-US"/>
          </a:p>
        </p:txBody>
      </p:sp>
      <p:sp>
        <p:nvSpPr>
          <p:cNvPr id="55299" name="Rectangle 2">
            <a:extLst>
              <a:ext uri="{FF2B5EF4-FFF2-40B4-BE49-F238E27FC236}">
                <a16:creationId xmlns:a16="http://schemas.microsoft.com/office/drawing/2014/main" id="{24EE2E11-42FB-D542-0845-7236BB85756D}"/>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5689D5F5-57FA-B31F-A3D0-3039DB67856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shows how costly substance abuse is to individuals.  Money spent on drugs is not available for food and housing.</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41D51142-5F7C-2B56-1687-C29D4E61D7CB}"/>
              </a:ext>
            </a:extLst>
          </p:cNvPr>
          <p:cNvSpPr>
            <a:spLocks noGrp="1" noRot="1" noChangeAspect="1" noChangeArrowheads="1" noTextEdit="1"/>
          </p:cNvSpPr>
          <p:nvPr>
            <p:ph type="sldImg"/>
          </p:nvPr>
        </p:nvSpPr>
        <p:spPr>
          <a:ln/>
        </p:spPr>
      </p:sp>
      <p:sp>
        <p:nvSpPr>
          <p:cNvPr id="57347" name="Notes Placeholder 2">
            <a:extLst>
              <a:ext uri="{FF2B5EF4-FFF2-40B4-BE49-F238E27FC236}">
                <a16:creationId xmlns:a16="http://schemas.microsoft.com/office/drawing/2014/main" id="{E0F4EE1C-EC90-6225-19AE-8D38A2F9AA0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57348" name="Slide Number Placeholder 3">
            <a:extLst>
              <a:ext uri="{FF2B5EF4-FFF2-40B4-BE49-F238E27FC236}">
                <a16:creationId xmlns:a16="http://schemas.microsoft.com/office/drawing/2014/main" id="{15BB61C2-DB56-03D6-02F1-42D68A25BBB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C1DA2580-5EEB-453A-BA5E-F075AC56D637}" type="slidenum">
              <a:rPr lang="en-US" altLang="en-US" smtClean="0"/>
              <a:pPr>
                <a:spcBef>
                  <a:spcPct val="0"/>
                </a:spcBef>
              </a:pPr>
              <a:t>26</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64A36362-DC5C-016A-45EA-CC008B1AB08A}"/>
              </a:ext>
            </a:extLst>
          </p:cNvPr>
          <p:cNvSpPr>
            <a:spLocks noGrp="1" noRot="1" noChangeAspect="1" noChangeArrowheads="1" noTextEdit="1"/>
          </p:cNvSpPr>
          <p:nvPr>
            <p:ph type="sldImg"/>
          </p:nvPr>
        </p:nvSpPr>
        <p:spPr>
          <a:ln/>
        </p:spPr>
      </p:sp>
      <p:sp>
        <p:nvSpPr>
          <p:cNvPr id="59395" name="Notes Placeholder 2">
            <a:extLst>
              <a:ext uri="{FF2B5EF4-FFF2-40B4-BE49-F238E27FC236}">
                <a16:creationId xmlns:a16="http://schemas.microsoft.com/office/drawing/2014/main" id="{4EB8C4CD-FE91-5A55-B593-27F22E70FA4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59396" name="Slide Number Placeholder 3">
            <a:extLst>
              <a:ext uri="{FF2B5EF4-FFF2-40B4-BE49-F238E27FC236}">
                <a16:creationId xmlns:a16="http://schemas.microsoft.com/office/drawing/2014/main" id="{B8360827-43A5-F7F8-9A4A-F55597AED8E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612126C-75E4-4C9D-B932-ED2601ADD3E2}" type="slidenum">
              <a:rPr lang="en-US" altLang="en-US" smtClean="0"/>
              <a:pPr>
                <a:spcBef>
                  <a:spcPct val="0"/>
                </a:spcBef>
              </a:pPr>
              <a:t>27</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818212B-09E2-40EE-991C-DB71EB784C47}"/>
              </a:ext>
            </a:extLst>
          </p:cNvPr>
          <p:cNvSpPr>
            <a:spLocks noGrp="1" noRot="1" noChangeAspect="1" noChangeArrowheads="1" noTextEdit="1"/>
          </p:cNvSpPr>
          <p:nvPr>
            <p:ph type="sldImg"/>
          </p:nvPr>
        </p:nvSpPr>
        <p:spPr>
          <a:ln/>
        </p:spPr>
      </p:sp>
      <p:sp>
        <p:nvSpPr>
          <p:cNvPr id="61443" name="Notes Placeholder 2">
            <a:extLst>
              <a:ext uri="{FF2B5EF4-FFF2-40B4-BE49-F238E27FC236}">
                <a16:creationId xmlns:a16="http://schemas.microsoft.com/office/drawing/2014/main" id="{2616B0D3-9512-A3AF-A5F9-366DFF26E0E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61444" name="Slide Number Placeholder 3">
            <a:extLst>
              <a:ext uri="{FF2B5EF4-FFF2-40B4-BE49-F238E27FC236}">
                <a16:creationId xmlns:a16="http://schemas.microsoft.com/office/drawing/2014/main" id="{F5F8657C-C9B3-DF99-84C1-719E754BCB3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83AA252F-5869-4F43-BB16-5C5BF9E5DDD5}" type="slidenum">
              <a:rPr lang="en-US" altLang="en-US" smtClean="0"/>
              <a:pPr>
                <a:spcBef>
                  <a:spcPct val="0"/>
                </a:spcBef>
              </a:pPr>
              <a:t>28</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68012AAB-E7A3-B5AD-B22F-48557B9C0895}"/>
              </a:ext>
            </a:extLst>
          </p:cNvPr>
          <p:cNvSpPr>
            <a:spLocks noGrp="1" noRot="1" noChangeAspect="1" noChangeArrowheads="1" noTextEdit="1"/>
          </p:cNvSpPr>
          <p:nvPr>
            <p:ph type="sldImg"/>
          </p:nvPr>
        </p:nvSpPr>
        <p:spPr>
          <a:ln/>
        </p:spPr>
      </p:sp>
      <p:sp>
        <p:nvSpPr>
          <p:cNvPr id="63491" name="Notes Placeholder 2">
            <a:extLst>
              <a:ext uri="{FF2B5EF4-FFF2-40B4-BE49-F238E27FC236}">
                <a16:creationId xmlns:a16="http://schemas.microsoft.com/office/drawing/2014/main" id="{07142C40-FD6F-C034-C634-69A356F3999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63492" name="Slide Number Placeholder 3">
            <a:extLst>
              <a:ext uri="{FF2B5EF4-FFF2-40B4-BE49-F238E27FC236}">
                <a16:creationId xmlns:a16="http://schemas.microsoft.com/office/drawing/2014/main" id="{909E0B5E-BE6D-5442-B6D0-B251BE2929B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B75B1A48-7197-489F-88AD-C20F73B7D50C}" type="slidenum">
              <a:rPr lang="en-US" altLang="en-US" smtClean="0"/>
              <a:pPr>
                <a:spcBef>
                  <a:spcPct val="0"/>
                </a:spcBef>
              </a:pPr>
              <a:t>29</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2209004C-E923-7900-8A51-61B871BF9DB4}"/>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80AE1E55-5ADC-9367-71EF-6C5B27221F7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10244" name="Slide Number Placeholder 3">
            <a:extLst>
              <a:ext uri="{FF2B5EF4-FFF2-40B4-BE49-F238E27FC236}">
                <a16:creationId xmlns:a16="http://schemas.microsoft.com/office/drawing/2014/main" id="{DB666575-3CBB-AC47-C310-CBB0E81B0FB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CE247D9-CC9D-467A-8166-C263EBDEDBBF}" type="slidenum">
              <a:rPr lang="en-US" altLang="en-US" smtClean="0"/>
              <a:pPr>
                <a:spcBef>
                  <a:spcPct val="0"/>
                </a:spcBef>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11586560-E9BB-A9E9-14AA-EECB6ED44B64}"/>
              </a:ext>
            </a:extLst>
          </p:cNvPr>
          <p:cNvSpPr>
            <a:spLocks noGrp="1" noRot="1" noChangeAspect="1" noChangeArrowheads="1" noTextEdit="1"/>
          </p:cNvSpPr>
          <p:nvPr>
            <p:ph type="sldImg"/>
          </p:nvPr>
        </p:nvSpPr>
        <p:spPr>
          <a:ln/>
        </p:spPr>
      </p:sp>
      <p:sp>
        <p:nvSpPr>
          <p:cNvPr id="65539" name="Notes Placeholder 2">
            <a:extLst>
              <a:ext uri="{FF2B5EF4-FFF2-40B4-BE49-F238E27FC236}">
                <a16:creationId xmlns:a16="http://schemas.microsoft.com/office/drawing/2014/main" id="{1A7578BF-473F-18BF-7A5B-2CD04944AD0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65540" name="Slide Number Placeholder 3">
            <a:extLst>
              <a:ext uri="{FF2B5EF4-FFF2-40B4-BE49-F238E27FC236}">
                <a16:creationId xmlns:a16="http://schemas.microsoft.com/office/drawing/2014/main" id="{43E2CB4F-5899-D5CB-0D18-7780A3ED88B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1E10358C-1B8D-492B-A29A-0B79DE8E4066}" type="slidenum">
              <a:rPr lang="en-US" altLang="en-US" smtClean="0"/>
              <a:pPr>
                <a:spcBef>
                  <a:spcPct val="0"/>
                </a:spcBef>
              </a:pPr>
              <a:t>30</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040E5214-91AB-5AF5-76E4-4DFDBC9A8F92}"/>
              </a:ext>
            </a:extLst>
          </p:cNvPr>
          <p:cNvSpPr>
            <a:spLocks noGrp="1" noRot="1" noChangeAspect="1" noChangeArrowheads="1" noTextEdit="1"/>
          </p:cNvSpPr>
          <p:nvPr>
            <p:ph type="sldImg"/>
          </p:nvPr>
        </p:nvSpPr>
        <p:spPr>
          <a:ln/>
        </p:spPr>
      </p:sp>
      <p:sp>
        <p:nvSpPr>
          <p:cNvPr id="67587" name="Notes Placeholder 2">
            <a:extLst>
              <a:ext uri="{FF2B5EF4-FFF2-40B4-BE49-F238E27FC236}">
                <a16:creationId xmlns:a16="http://schemas.microsoft.com/office/drawing/2014/main" id="{0783C27A-6360-118A-17FF-73856BD1E43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67588" name="Slide Number Placeholder 3">
            <a:extLst>
              <a:ext uri="{FF2B5EF4-FFF2-40B4-BE49-F238E27FC236}">
                <a16:creationId xmlns:a16="http://schemas.microsoft.com/office/drawing/2014/main" id="{1DE40F3E-62EF-52B8-3D30-1D23EA0152C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AE26312-D606-44FB-ABBB-AC5BC882BB37}" type="slidenum">
              <a:rPr lang="en-US" altLang="en-US" smtClean="0"/>
              <a:pPr>
                <a:spcBef>
                  <a:spcPct val="0"/>
                </a:spcBef>
              </a:pPr>
              <a:t>31</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26D77C65-DFD0-20A5-B662-8A7D200A1F6B}"/>
              </a:ext>
            </a:extLst>
          </p:cNvPr>
          <p:cNvSpPr>
            <a:spLocks noGrp="1" noRot="1" noChangeAspect="1" noChangeArrowheads="1" noTextEdit="1"/>
          </p:cNvSpPr>
          <p:nvPr>
            <p:ph type="sldImg"/>
          </p:nvPr>
        </p:nvSpPr>
        <p:spPr>
          <a:ln/>
        </p:spPr>
      </p:sp>
      <p:sp>
        <p:nvSpPr>
          <p:cNvPr id="69635" name="Notes Placeholder 2">
            <a:extLst>
              <a:ext uri="{FF2B5EF4-FFF2-40B4-BE49-F238E27FC236}">
                <a16:creationId xmlns:a16="http://schemas.microsoft.com/office/drawing/2014/main" id="{A0C00125-49B9-3525-3432-F87E7E573D6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69636" name="Slide Number Placeholder 3">
            <a:extLst>
              <a:ext uri="{FF2B5EF4-FFF2-40B4-BE49-F238E27FC236}">
                <a16:creationId xmlns:a16="http://schemas.microsoft.com/office/drawing/2014/main" id="{2CDB598F-D6B5-B12E-5E27-B6DC23A2116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F6E7977C-2CBF-4BDB-8D3D-0711D3C87DAB}" type="slidenum">
              <a:rPr lang="en-US" altLang="en-US" smtClean="0"/>
              <a:pPr>
                <a:spcBef>
                  <a:spcPct val="0"/>
                </a:spcBef>
              </a:pPr>
              <a:t>32</a:t>
            </a:fld>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8A066855-0F5E-D094-AD8C-5AE5357E7349}"/>
              </a:ext>
            </a:extLst>
          </p:cNvPr>
          <p:cNvSpPr>
            <a:spLocks noGrp="1" noRot="1" noChangeAspect="1" noChangeArrowheads="1" noTextEdit="1"/>
          </p:cNvSpPr>
          <p:nvPr>
            <p:ph type="sldImg"/>
          </p:nvPr>
        </p:nvSpPr>
        <p:spPr>
          <a:ln/>
        </p:spPr>
      </p:sp>
      <p:sp>
        <p:nvSpPr>
          <p:cNvPr id="71683" name="Notes Placeholder 2">
            <a:extLst>
              <a:ext uri="{FF2B5EF4-FFF2-40B4-BE49-F238E27FC236}">
                <a16:creationId xmlns:a16="http://schemas.microsoft.com/office/drawing/2014/main" id="{B2EB5BD6-FCC8-FBE7-7405-DA1B1C34F69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71684" name="Slide Number Placeholder 3">
            <a:extLst>
              <a:ext uri="{FF2B5EF4-FFF2-40B4-BE49-F238E27FC236}">
                <a16:creationId xmlns:a16="http://schemas.microsoft.com/office/drawing/2014/main" id="{4EF94312-EAFF-CBEA-A629-45826B3BFC5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CC0B8EB-D839-4C4C-BC49-DB373DE86073}" type="slidenum">
              <a:rPr lang="en-US" altLang="en-US" smtClean="0"/>
              <a:pPr>
                <a:spcBef>
                  <a:spcPct val="0"/>
                </a:spcBef>
              </a:pPr>
              <a:t>33</a:t>
            </a:fld>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4A854D97-D856-6DCB-739C-971BCACB0578}"/>
              </a:ext>
            </a:extLst>
          </p:cNvPr>
          <p:cNvSpPr>
            <a:spLocks noGrp="1" noRot="1" noChangeAspect="1" noChangeArrowheads="1" noTextEdit="1"/>
          </p:cNvSpPr>
          <p:nvPr>
            <p:ph type="sldImg"/>
          </p:nvPr>
        </p:nvSpPr>
        <p:spPr>
          <a:ln/>
        </p:spPr>
      </p:sp>
      <p:sp>
        <p:nvSpPr>
          <p:cNvPr id="73731" name="Notes Placeholder 2">
            <a:extLst>
              <a:ext uri="{FF2B5EF4-FFF2-40B4-BE49-F238E27FC236}">
                <a16:creationId xmlns:a16="http://schemas.microsoft.com/office/drawing/2014/main" id="{58035D84-EAEB-BF93-7CF3-95133703C9B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73732" name="Slide Number Placeholder 3">
            <a:extLst>
              <a:ext uri="{FF2B5EF4-FFF2-40B4-BE49-F238E27FC236}">
                <a16:creationId xmlns:a16="http://schemas.microsoft.com/office/drawing/2014/main" id="{C4CAD4CB-0006-A798-5A1F-74BE0C487C4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FF834E7-849B-4AD9-86C6-2F8F649F3094}" type="slidenum">
              <a:rPr lang="en-US" altLang="en-US" smtClean="0"/>
              <a:pPr>
                <a:spcBef>
                  <a:spcPct val="0"/>
                </a:spcBef>
              </a:pPr>
              <a:t>34</a:t>
            </a:fld>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2142DC56-E6F8-BCF1-5D55-AE0E04A204EA}"/>
              </a:ext>
            </a:extLst>
          </p:cNvPr>
          <p:cNvSpPr>
            <a:spLocks noGrp="1" noRot="1" noChangeAspect="1" noChangeArrowheads="1" noTextEdit="1"/>
          </p:cNvSpPr>
          <p:nvPr>
            <p:ph type="sldImg"/>
          </p:nvPr>
        </p:nvSpPr>
        <p:spPr>
          <a:ln/>
        </p:spPr>
      </p:sp>
      <p:sp>
        <p:nvSpPr>
          <p:cNvPr id="75779" name="Notes Placeholder 2">
            <a:extLst>
              <a:ext uri="{FF2B5EF4-FFF2-40B4-BE49-F238E27FC236}">
                <a16:creationId xmlns:a16="http://schemas.microsoft.com/office/drawing/2014/main" id="{E087F5F6-D305-F305-1E6C-5109E7835D2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75780" name="Slide Number Placeholder 3">
            <a:extLst>
              <a:ext uri="{FF2B5EF4-FFF2-40B4-BE49-F238E27FC236}">
                <a16:creationId xmlns:a16="http://schemas.microsoft.com/office/drawing/2014/main" id="{9B817E97-5236-4AE7-B34C-35893245744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BAEB3135-877B-4817-92BA-0A7F69E1419D}" type="slidenum">
              <a:rPr lang="en-US" altLang="en-US" smtClean="0"/>
              <a:pPr>
                <a:spcBef>
                  <a:spcPct val="0"/>
                </a:spcBef>
              </a:pPr>
              <a:t>35</a:t>
            </a:fld>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A188E129-7089-5652-AFE7-94FF6A2FC53C}"/>
              </a:ext>
            </a:extLst>
          </p:cNvPr>
          <p:cNvSpPr>
            <a:spLocks noGrp="1" noRot="1" noChangeAspect="1" noChangeArrowheads="1" noTextEdit="1"/>
          </p:cNvSpPr>
          <p:nvPr>
            <p:ph type="sldImg"/>
          </p:nvPr>
        </p:nvSpPr>
        <p:spPr>
          <a:ln/>
        </p:spPr>
      </p:sp>
      <p:sp>
        <p:nvSpPr>
          <p:cNvPr id="77827" name="Notes Placeholder 2">
            <a:extLst>
              <a:ext uri="{FF2B5EF4-FFF2-40B4-BE49-F238E27FC236}">
                <a16:creationId xmlns:a16="http://schemas.microsoft.com/office/drawing/2014/main" id="{2F964DB6-4E7E-8D7F-47E5-AF4A3A0CC9A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77828" name="Slide Number Placeholder 3">
            <a:extLst>
              <a:ext uri="{FF2B5EF4-FFF2-40B4-BE49-F238E27FC236}">
                <a16:creationId xmlns:a16="http://schemas.microsoft.com/office/drawing/2014/main" id="{5F534715-29D9-917E-DC57-0ECF959AFE6D}"/>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60C25003-AA62-4C13-A9F1-C322EB00C610}" type="slidenum">
              <a:rPr lang="en-US" altLang="en-US" smtClean="0"/>
              <a:pPr>
                <a:spcBef>
                  <a:spcPct val="0"/>
                </a:spcBef>
              </a:pPr>
              <a:t>36</a:t>
            </a:fld>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3370A8DF-DF59-236C-0281-A74B72709EDD}"/>
              </a:ext>
            </a:extLst>
          </p:cNvPr>
          <p:cNvSpPr>
            <a:spLocks noGrp="1" noRot="1" noChangeAspect="1" noChangeArrowheads="1" noTextEdit="1"/>
          </p:cNvSpPr>
          <p:nvPr>
            <p:ph type="sldImg"/>
          </p:nvPr>
        </p:nvSpPr>
        <p:spPr>
          <a:ln/>
        </p:spPr>
      </p:sp>
      <p:sp>
        <p:nvSpPr>
          <p:cNvPr id="79875" name="Notes Placeholder 2">
            <a:extLst>
              <a:ext uri="{FF2B5EF4-FFF2-40B4-BE49-F238E27FC236}">
                <a16:creationId xmlns:a16="http://schemas.microsoft.com/office/drawing/2014/main" id="{F2B2EECE-2D7E-EE64-116F-83B5D28D5EC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79876" name="Slide Number Placeholder 3">
            <a:extLst>
              <a:ext uri="{FF2B5EF4-FFF2-40B4-BE49-F238E27FC236}">
                <a16:creationId xmlns:a16="http://schemas.microsoft.com/office/drawing/2014/main" id="{0911F38D-F96B-E3D0-701B-144D3AC1678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4399DF2-53A7-41AF-BD1C-CA092FAB776B}" type="slidenum">
              <a:rPr lang="en-US" altLang="en-US" smtClean="0"/>
              <a:pPr>
                <a:spcBef>
                  <a:spcPct val="0"/>
                </a:spcBef>
              </a:pPr>
              <a:t>37</a:t>
            </a:fld>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7BA73DB0-757A-B1CC-5F9A-ECAFF53A1416}"/>
              </a:ext>
            </a:extLst>
          </p:cNvPr>
          <p:cNvSpPr>
            <a:spLocks noGrp="1" noRot="1" noChangeAspect="1" noChangeArrowheads="1" noTextEdit="1"/>
          </p:cNvSpPr>
          <p:nvPr>
            <p:ph type="sldImg"/>
          </p:nvPr>
        </p:nvSpPr>
        <p:spPr>
          <a:ln/>
        </p:spPr>
      </p:sp>
      <p:sp>
        <p:nvSpPr>
          <p:cNvPr id="81923" name="Notes Placeholder 2">
            <a:extLst>
              <a:ext uri="{FF2B5EF4-FFF2-40B4-BE49-F238E27FC236}">
                <a16:creationId xmlns:a16="http://schemas.microsoft.com/office/drawing/2014/main" id="{A8EFF0CC-3F55-1F18-B3DF-D600549BC2D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81924" name="Slide Number Placeholder 3">
            <a:extLst>
              <a:ext uri="{FF2B5EF4-FFF2-40B4-BE49-F238E27FC236}">
                <a16:creationId xmlns:a16="http://schemas.microsoft.com/office/drawing/2014/main" id="{1ACD08CB-AF6B-446D-4F19-1FB5BFB48BEC}"/>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3C825CC-0B99-4CF4-9E58-1F61F496D038}" type="slidenum">
              <a:rPr lang="en-US" altLang="en-US" smtClean="0"/>
              <a:pPr>
                <a:spcBef>
                  <a:spcPct val="0"/>
                </a:spcBef>
              </a:pPr>
              <a:t>38</a:t>
            </a:fld>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A4512AB8-7DBE-9064-B2B4-59F60B9F0008}"/>
              </a:ext>
            </a:extLst>
          </p:cNvPr>
          <p:cNvSpPr>
            <a:spLocks noGrp="1" noRot="1" noChangeAspect="1" noChangeArrowheads="1" noTextEdit="1"/>
          </p:cNvSpPr>
          <p:nvPr>
            <p:ph type="sldImg"/>
          </p:nvPr>
        </p:nvSpPr>
        <p:spPr>
          <a:ln/>
        </p:spPr>
      </p:sp>
      <p:sp>
        <p:nvSpPr>
          <p:cNvPr id="83971" name="Notes Placeholder 2">
            <a:extLst>
              <a:ext uri="{FF2B5EF4-FFF2-40B4-BE49-F238E27FC236}">
                <a16:creationId xmlns:a16="http://schemas.microsoft.com/office/drawing/2014/main" id="{453FEE27-5434-7D14-4D2F-8F098D6C5E0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83972" name="Slide Number Placeholder 3">
            <a:extLst>
              <a:ext uri="{FF2B5EF4-FFF2-40B4-BE49-F238E27FC236}">
                <a16:creationId xmlns:a16="http://schemas.microsoft.com/office/drawing/2014/main" id="{A590B298-8541-3713-3854-8F4A2875072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F5449135-1AD5-4004-9603-0FD953A668D2}" type="slidenum">
              <a:rPr lang="en-US" altLang="en-US" smtClean="0"/>
              <a:pPr>
                <a:spcBef>
                  <a:spcPct val="0"/>
                </a:spcBef>
              </a:pPr>
              <a:t>39</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07F86955-B629-3DC5-951F-29B2DAEC48C4}"/>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3F710403-8D14-2F5C-A055-A14B1D2AA70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https://www.google.com/search?q=Coordinating+Centers+of+Excellence+were+established+by+grants+from+the+Ohio+Department+of+Mental+Health+since+2000&amp;rlz=1C1GCEA_enUS1033US1034&amp;oq=Coordinating+Centers+of+Excellence+were+established+by+grants+from+the+Ohio+Department+of+Mental+Health+since+2000&amp;aqs=chrome..69i57.1333j0j7&amp;sourceid=chrome&amp;ie=UTF-8</a:t>
            </a:r>
          </a:p>
          <a:p>
            <a:endParaRPr lang="en-US" altLang="en-US">
              <a:latin typeface="Times" panose="02020603050405020304" pitchFamily="18" charset="0"/>
            </a:endParaRPr>
          </a:p>
          <a:p>
            <a:r>
              <a:rPr lang="en-US" altLang="en-US">
                <a:latin typeface="Times" panose="02020603050405020304" pitchFamily="18" charset="0"/>
              </a:rPr>
              <a:t>https://www.google.com/search?q=Coordinating+Centers+of+Excellence+were+established+by+grants+from+the+Ohio+Department+of+Mental+Health+since+2000&amp;rlz=1C1GCEA_enUS1033US1034&amp;oq=Coordinating+Centers+of+Excellence+were+established+by+grants+from+the+Ohio+Department+of+Mental+Health+since+2000&amp;aqs=chrome..69i57.1333j0j7&amp;sourceid=chrome&amp;ie=UTF-8</a:t>
            </a:r>
          </a:p>
          <a:p>
            <a:endParaRPr lang="en-US" altLang="en-US">
              <a:latin typeface="Times" panose="02020603050405020304" pitchFamily="18" charset="0"/>
            </a:endParaRPr>
          </a:p>
          <a:p>
            <a:r>
              <a:rPr lang="en-US" altLang="en-US">
                <a:latin typeface="Times" panose="02020603050405020304" pitchFamily="18" charset="0"/>
              </a:rPr>
              <a:t>https://www.neomed.edu/cjccoe/about/</a:t>
            </a:r>
          </a:p>
          <a:p>
            <a:endParaRPr lang="en-US" altLang="en-US">
              <a:latin typeface="Times" panose="02020603050405020304" pitchFamily="18" charset="0"/>
            </a:endParaRPr>
          </a:p>
          <a:p>
            <a:r>
              <a:rPr lang="en-US" altLang="en-US">
                <a:latin typeface="Times" panose="02020603050405020304" pitchFamily="18" charset="0"/>
              </a:rPr>
              <a:t>https://www.neomed.edu/cjccoe/</a:t>
            </a:r>
          </a:p>
          <a:p>
            <a:endParaRPr lang="en-US" altLang="en-US">
              <a:latin typeface="Times" panose="02020603050405020304" pitchFamily="18" charset="0"/>
            </a:endParaRPr>
          </a:p>
          <a:p>
            <a:endParaRPr lang="en-US" altLang="en-US">
              <a:latin typeface="Times" panose="02020603050405020304" pitchFamily="18" charset="0"/>
            </a:endParaRPr>
          </a:p>
        </p:txBody>
      </p:sp>
      <p:sp>
        <p:nvSpPr>
          <p:cNvPr id="12292" name="Slide Number Placeholder 3">
            <a:extLst>
              <a:ext uri="{FF2B5EF4-FFF2-40B4-BE49-F238E27FC236}">
                <a16:creationId xmlns:a16="http://schemas.microsoft.com/office/drawing/2014/main" id="{7404A598-8FA5-B64B-B365-ADC98AD9C0F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54EC2EF6-D75A-4B47-B2AE-07EB7A0E6ECD}" type="slidenum">
              <a:rPr lang="en-US" altLang="en-US" smtClean="0"/>
              <a:pPr>
                <a:spcBef>
                  <a:spcPct val="0"/>
                </a:spcBef>
              </a:pPr>
              <a:t>4</a:t>
            </a:fld>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CF12AA50-24D4-A463-A867-F8409CCEC85C}"/>
              </a:ext>
            </a:extLst>
          </p:cNvPr>
          <p:cNvSpPr>
            <a:spLocks noGrp="1" noRot="1" noChangeAspect="1" noChangeArrowheads="1" noTextEdit="1"/>
          </p:cNvSpPr>
          <p:nvPr>
            <p:ph type="sldImg"/>
          </p:nvPr>
        </p:nvSpPr>
        <p:spPr>
          <a:ln/>
        </p:spPr>
      </p:sp>
      <p:sp>
        <p:nvSpPr>
          <p:cNvPr id="86019" name="Notes Placeholder 2">
            <a:extLst>
              <a:ext uri="{FF2B5EF4-FFF2-40B4-BE49-F238E27FC236}">
                <a16:creationId xmlns:a16="http://schemas.microsoft.com/office/drawing/2014/main" id="{B8F1B112-C1AA-E3F0-39A5-3AFBAD1EF76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86020" name="Slide Number Placeholder 3">
            <a:extLst>
              <a:ext uri="{FF2B5EF4-FFF2-40B4-BE49-F238E27FC236}">
                <a16:creationId xmlns:a16="http://schemas.microsoft.com/office/drawing/2014/main" id="{2BAFAB34-D22A-7718-6D3D-A09796E01E8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0FAE1298-C6C4-496E-A9FF-B4672A2564FE}" type="slidenum">
              <a:rPr lang="en-US" altLang="en-US" smtClean="0"/>
              <a:pPr>
                <a:spcBef>
                  <a:spcPct val="0"/>
                </a:spcBef>
              </a:pPr>
              <a:t>40</a:t>
            </a:fld>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C0B795CC-B38A-B3F5-2743-FC9DEE09F415}"/>
              </a:ext>
            </a:extLst>
          </p:cNvPr>
          <p:cNvSpPr>
            <a:spLocks noGrp="1" noRot="1" noChangeAspect="1" noChangeArrowheads="1" noTextEdit="1"/>
          </p:cNvSpPr>
          <p:nvPr>
            <p:ph type="sldImg"/>
          </p:nvPr>
        </p:nvSpPr>
        <p:spPr>
          <a:ln/>
        </p:spPr>
      </p:sp>
      <p:sp>
        <p:nvSpPr>
          <p:cNvPr id="88067" name="Notes Placeholder 2">
            <a:extLst>
              <a:ext uri="{FF2B5EF4-FFF2-40B4-BE49-F238E27FC236}">
                <a16:creationId xmlns:a16="http://schemas.microsoft.com/office/drawing/2014/main" id="{6A5FBD6C-D2AB-6A79-776F-E7E5EA497B8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88068" name="Slide Number Placeholder 3">
            <a:extLst>
              <a:ext uri="{FF2B5EF4-FFF2-40B4-BE49-F238E27FC236}">
                <a16:creationId xmlns:a16="http://schemas.microsoft.com/office/drawing/2014/main" id="{6F89C5E6-1C6F-15C6-E107-552C85E47D2C}"/>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AE129B7A-2292-4B5E-8563-8DDDD0AE1849}" type="slidenum">
              <a:rPr lang="en-US" altLang="en-US" smtClean="0"/>
              <a:pPr>
                <a:spcBef>
                  <a:spcPct val="0"/>
                </a:spcBef>
              </a:pPr>
              <a:t>41</a:t>
            </a:fld>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F5CEFA96-DF58-B029-4119-2C78656F1ABA}"/>
              </a:ext>
            </a:extLst>
          </p:cNvPr>
          <p:cNvSpPr>
            <a:spLocks noGrp="1" noRot="1" noChangeAspect="1" noChangeArrowheads="1" noTextEdit="1"/>
          </p:cNvSpPr>
          <p:nvPr>
            <p:ph type="sldImg"/>
          </p:nvPr>
        </p:nvSpPr>
        <p:spPr>
          <a:ln/>
        </p:spPr>
      </p:sp>
      <p:sp>
        <p:nvSpPr>
          <p:cNvPr id="90115" name="Notes Placeholder 2">
            <a:extLst>
              <a:ext uri="{FF2B5EF4-FFF2-40B4-BE49-F238E27FC236}">
                <a16:creationId xmlns:a16="http://schemas.microsoft.com/office/drawing/2014/main" id="{6C526427-DD30-CEA5-F98C-3AFD72C4DCD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90116" name="Slide Number Placeholder 3">
            <a:extLst>
              <a:ext uri="{FF2B5EF4-FFF2-40B4-BE49-F238E27FC236}">
                <a16:creationId xmlns:a16="http://schemas.microsoft.com/office/drawing/2014/main" id="{3652FE1B-9CE7-47EA-31C8-1175675963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0A504A5D-E7F8-44FC-B04F-9284A2879A19}" type="slidenum">
              <a:rPr lang="en-US" altLang="en-US" smtClean="0"/>
              <a:pPr>
                <a:spcBef>
                  <a:spcPct val="0"/>
                </a:spcBef>
              </a:pPr>
              <a:t>42</a:t>
            </a:fld>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F8C459FD-526A-7B12-89DA-44B23FBBB79E}"/>
              </a:ext>
            </a:extLst>
          </p:cNvPr>
          <p:cNvSpPr>
            <a:spLocks noGrp="1" noRot="1" noChangeAspect="1" noChangeArrowheads="1" noTextEdit="1"/>
          </p:cNvSpPr>
          <p:nvPr>
            <p:ph type="sldImg"/>
          </p:nvPr>
        </p:nvSpPr>
        <p:spPr>
          <a:ln/>
        </p:spPr>
      </p:sp>
      <p:sp>
        <p:nvSpPr>
          <p:cNvPr id="92163" name="Notes Placeholder 2">
            <a:extLst>
              <a:ext uri="{FF2B5EF4-FFF2-40B4-BE49-F238E27FC236}">
                <a16:creationId xmlns:a16="http://schemas.microsoft.com/office/drawing/2014/main" id="{FA31CB93-AAE7-16D8-01EA-A1AAF57163C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92164" name="Slide Number Placeholder 3">
            <a:extLst>
              <a:ext uri="{FF2B5EF4-FFF2-40B4-BE49-F238E27FC236}">
                <a16:creationId xmlns:a16="http://schemas.microsoft.com/office/drawing/2014/main" id="{6FE3A4BC-7F4A-2539-256B-C8B6D2A1965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72374BC-0331-4A1D-A411-B0A65655E93D}" type="slidenum">
              <a:rPr lang="en-US" altLang="en-US" smtClean="0"/>
              <a:pPr>
                <a:spcBef>
                  <a:spcPct val="0"/>
                </a:spcBef>
              </a:pPr>
              <a:t>43</a:t>
            </a:fld>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A45E8E75-F797-930A-8E81-F423FD2CD615}"/>
              </a:ext>
            </a:extLst>
          </p:cNvPr>
          <p:cNvSpPr>
            <a:spLocks noGrp="1" noRot="1" noChangeAspect="1" noChangeArrowheads="1" noTextEdit="1"/>
          </p:cNvSpPr>
          <p:nvPr>
            <p:ph type="sldImg"/>
          </p:nvPr>
        </p:nvSpPr>
        <p:spPr>
          <a:ln/>
        </p:spPr>
      </p:sp>
      <p:sp>
        <p:nvSpPr>
          <p:cNvPr id="94211" name="Notes Placeholder 2">
            <a:extLst>
              <a:ext uri="{FF2B5EF4-FFF2-40B4-BE49-F238E27FC236}">
                <a16:creationId xmlns:a16="http://schemas.microsoft.com/office/drawing/2014/main" id="{359A6EFB-339E-ECDA-A786-CCACADECE04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94212" name="Slide Number Placeholder 3">
            <a:extLst>
              <a:ext uri="{FF2B5EF4-FFF2-40B4-BE49-F238E27FC236}">
                <a16:creationId xmlns:a16="http://schemas.microsoft.com/office/drawing/2014/main" id="{314D9821-C5F8-09CE-AA0B-2999CAB247A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BC06AA18-834F-412D-B914-961134CC7A4E}" type="slidenum">
              <a:rPr lang="en-US" altLang="en-US" smtClean="0"/>
              <a:pPr>
                <a:spcBef>
                  <a:spcPct val="0"/>
                </a:spcBef>
              </a:pPr>
              <a:t>44</a:t>
            </a:fld>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a:extLst>
              <a:ext uri="{FF2B5EF4-FFF2-40B4-BE49-F238E27FC236}">
                <a16:creationId xmlns:a16="http://schemas.microsoft.com/office/drawing/2014/main" id="{A595370B-AD5D-9C3E-AED5-D1D3CCE04C2C}"/>
              </a:ext>
            </a:extLst>
          </p:cNvPr>
          <p:cNvSpPr>
            <a:spLocks noGrp="1" noRot="1" noChangeAspect="1" noChangeArrowheads="1" noTextEdit="1"/>
          </p:cNvSpPr>
          <p:nvPr>
            <p:ph type="sldImg"/>
          </p:nvPr>
        </p:nvSpPr>
        <p:spPr>
          <a:ln/>
        </p:spPr>
      </p:sp>
      <p:sp>
        <p:nvSpPr>
          <p:cNvPr id="96259" name="Notes Placeholder 2">
            <a:extLst>
              <a:ext uri="{FF2B5EF4-FFF2-40B4-BE49-F238E27FC236}">
                <a16:creationId xmlns:a16="http://schemas.microsoft.com/office/drawing/2014/main" id="{4978BC33-2B77-90F9-F4F2-B8D725E49F4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96260" name="Slide Number Placeholder 3">
            <a:extLst>
              <a:ext uri="{FF2B5EF4-FFF2-40B4-BE49-F238E27FC236}">
                <a16:creationId xmlns:a16="http://schemas.microsoft.com/office/drawing/2014/main" id="{C674A4F7-83AF-1E9B-9B76-C0B8F219D2C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9DFCE800-2AE4-4C8B-86E3-85AB765D7A13}" type="slidenum">
              <a:rPr lang="en-US" altLang="en-US" smtClean="0"/>
              <a:pPr>
                <a:spcBef>
                  <a:spcPct val="0"/>
                </a:spcBef>
              </a:pPr>
              <a:t>45</a:t>
            </a:fld>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90BC622D-0626-F41A-D32F-9749F48E48B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7C9933D-9ACC-41D0-A0F6-6E275A110554}" type="slidenum">
              <a:rPr lang="en-US" altLang="en-US" smtClean="0"/>
              <a:pPr>
                <a:spcBef>
                  <a:spcPct val="0"/>
                </a:spcBef>
              </a:pPr>
              <a:t>46</a:t>
            </a:fld>
            <a:endParaRPr lang="en-US" altLang="en-US"/>
          </a:p>
        </p:txBody>
      </p:sp>
      <p:sp>
        <p:nvSpPr>
          <p:cNvPr id="98307" name="Rectangle 2">
            <a:extLst>
              <a:ext uri="{FF2B5EF4-FFF2-40B4-BE49-F238E27FC236}">
                <a16:creationId xmlns:a16="http://schemas.microsoft.com/office/drawing/2014/main" id="{C405F2A5-EA0B-70C4-24AF-FB9007BBCE14}"/>
              </a:ext>
            </a:extLst>
          </p:cNvPr>
          <p:cNvSpPr>
            <a:spLocks noGrp="1" noRot="1" noChangeAspect="1" noChangeArrowheads="1" noTextEdit="1"/>
          </p:cNvSpPr>
          <p:nvPr>
            <p:ph type="sldImg"/>
          </p:nvPr>
        </p:nvSpPr>
        <p:spPr>
          <a:ln/>
        </p:spPr>
      </p:sp>
      <p:sp>
        <p:nvSpPr>
          <p:cNvPr id="98308" name="Rectangle 3">
            <a:extLst>
              <a:ext uri="{FF2B5EF4-FFF2-40B4-BE49-F238E27FC236}">
                <a16:creationId xmlns:a16="http://schemas.microsoft.com/office/drawing/2014/main" id="{76973D18-60D7-DE68-6B7E-8D066BE5D21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CD3E3B38-1B3B-7DFF-1E2B-D1DF259F170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71757B4E-CC3D-4405-A616-2F59A01B5C82}" type="slidenum">
              <a:rPr lang="en-US" altLang="en-US" smtClean="0"/>
              <a:pPr>
                <a:spcBef>
                  <a:spcPct val="0"/>
                </a:spcBef>
              </a:pPr>
              <a:t>47</a:t>
            </a:fld>
            <a:endParaRPr lang="en-US" altLang="en-US"/>
          </a:p>
        </p:txBody>
      </p:sp>
      <p:sp>
        <p:nvSpPr>
          <p:cNvPr id="100355" name="Rectangle 2">
            <a:extLst>
              <a:ext uri="{FF2B5EF4-FFF2-40B4-BE49-F238E27FC236}">
                <a16:creationId xmlns:a16="http://schemas.microsoft.com/office/drawing/2014/main" id="{5F037780-2D2C-2625-936E-72463590AA97}"/>
              </a:ext>
            </a:extLst>
          </p:cNvPr>
          <p:cNvSpPr>
            <a:spLocks noGrp="1" noRot="1" noChangeAspect="1" noChangeArrowheads="1" noTextEdit="1"/>
          </p:cNvSpPr>
          <p:nvPr>
            <p:ph type="sldImg"/>
          </p:nvPr>
        </p:nvSpPr>
        <p:spPr>
          <a:ln/>
        </p:spPr>
      </p:sp>
      <p:sp>
        <p:nvSpPr>
          <p:cNvPr id="100356" name="Rectangle 3">
            <a:extLst>
              <a:ext uri="{FF2B5EF4-FFF2-40B4-BE49-F238E27FC236}">
                <a16:creationId xmlns:a16="http://schemas.microsoft.com/office/drawing/2014/main" id="{0908FEEA-55A2-902C-6B71-39BB7684FF9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https://case.edu/socialwork/centerforebp/practices/substance-abuse-mental-illness/integrated-dual-disorder-treatment</a:t>
            </a:r>
          </a:p>
          <a:p>
            <a:endParaRPr lang="en-US" altLang="en-US">
              <a:latin typeface="Times" panose="02020603050405020304" pitchFamily="18" charset="0"/>
            </a:endParaRPr>
          </a:p>
          <a:p>
            <a:r>
              <a:rPr lang="en-US" altLang="en-US">
                <a:latin typeface="Times" panose="02020603050405020304" pitchFamily="18" charset="0"/>
              </a:rPr>
              <a:t>https://pubmed.ncbi.nlm.nih.gov/18757591/</a:t>
            </a:r>
          </a:p>
          <a:p>
            <a:endParaRPr lang="en-US" altLang="en-US">
              <a:latin typeface="Times" panose="02020603050405020304" pitchFamily="18" charset="0"/>
            </a:endParaRPr>
          </a:p>
          <a:p>
            <a:endParaRPr lang="en-US" altLang="en-US">
              <a:latin typeface="Times" panose="02020603050405020304" pitchFamily="18" charset="0"/>
            </a:endParaRPr>
          </a:p>
          <a:p>
            <a:r>
              <a:rPr lang="en-US" altLang="en-US">
                <a:latin typeface="Times" panose="02020603050405020304" pitchFamily="18" charset="0"/>
              </a:rPr>
              <a:t>https://www.google.com/search?q=the+dartmouth+model+of+integrated+dual+diagnosis&amp;rlz=1C1GCEA_enUS1033US1034&amp;oq=The+Dartmouth+Model+of+integrated+ddual&amp;aqs=chrome.1.69i57j33i10i160l2.9541j0j15&amp;sourceid=chrome&amp;ie=UTF-8#ip=1</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85EE3911-193A-534E-C7D5-9C14111BE4F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F487447-1684-4688-A772-9336B7C966DC}" type="slidenum">
              <a:rPr lang="en-US" altLang="en-US" smtClean="0"/>
              <a:pPr>
                <a:spcBef>
                  <a:spcPct val="0"/>
                </a:spcBef>
              </a:pPr>
              <a:t>48</a:t>
            </a:fld>
            <a:endParaRPr lang="en-US" altLang="en-US"/>
          </a:p>
        </p:txBody>
      </p:sp>
      <p:sp>
        <p:nvSpPr>
          <p:cNvPr id="102403" name="Rectangle 2">
            <a:extLst>
              <a:ext uri="{FF2B5EF4-FFF2-40B4-BE49-F238E27FC236}">
                <a16:creationId xmlns:a16="http://schemas.microsoft.com/office/drawing/2014/main" id="{90DEE2AF-E890-78A5-23AB-FF40795B8496}"/>
              </a:ext>
            </a:extLst>
          </p:cNvPr>
          <p:cNvSpPr>
            <a:spLocks noGrp="1" noRot="1" noChangeAspect="1" noChangeArrowheads="1" noTextEdit="1"/>
          </p:cNvSpPr>
          <p:nvPr>
            <p:ph type="sldImg"/>
          </p:nvPr>
        </p:nvSpPr>
        <p:spPr>
          <a:ln/>
        </p:spPr>
      </p:sp>
      <p:sp>
        <p:nvSpPr>
          <p:cNvPr id="102404" name="Rectangle 3">
            <a:extLst>
              <a:ext uri="{FF2B5EF4-FFF2-40B4-BE49-F238E27FC236}">
                <a16:creationId xmlns:a16="http://schemas.microsoft.com/office/drawing/2014/main" id="{C2E48917-346C-ED4E-0D1B-4FADF05F160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3DEED56F-4085-BF43-685C-0C12BFFB27A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F3F5666-C20D-4582-A18D-7B4C97DA23DC}" type="slidenum">
              <a:rPr lang="en-US" altLang="en-US" smtClean="0"/>
              <a:pPr>
                <a:spcBef>
                  <a:spcPct val="0"/>
                </a:spcBef>
              </a:pPr>
              <a:t>49</a:t>
            </a:fld>
            <a:endParaRPr lang="en-US" altLang="en-US"/>
          </a:p>
        </p:txBody>
      </p:sp>
      <p:sp>
        <p:nvSpPr>
          <p:cNvPr id="104451" name="Rectangle 2">
            <a:extLst>
              <a:ext uri="{FF2B5EF4-FFF2-40B4-BE49-F238E27FC236}">
                <a16:creationId xmlns:a16="http://schemas.microsoft.com/office/drawing/2014/main" id="{7E2F19BA-1F00-7A0F-37FE-7B1478D92E30}"/>
              </a:ext>
            </a:extLst>
          </p:cNvPr>
          <p:cNvSpPr>
            <a:spLocks noGrp="1" noRot="1" noChangeAspect="1" noChangeArrowheads="1" noTextEdit="1"/>
          </p:cNvSpPr>
          <p:nvPr>
            <p:ph type="sldImg"/>
          </p:nvPr>
        </p:nvSpPr>
        <p:spPr>
          <a:ln/>
        </p:spPr>
      </p:sp>
      <p:sp>
        <p:nvSpPr>
          <p:cNvPr id="104452" name="Rectangle 3">
            <a:extLst>
              <a:ext uri="{FF2B5EF4-FFF2-40B4-BE49-F238E27FC236}">
                <a16:creationId xmlns:a16="http://schemas.microsoft.com/office/drawing/2014/main" id="{E3FD9067-0E36-951A-557E-F6B1857DC18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slice shows data from the New Hampshire treatment  study of persons with dual disorders.  You can see by looking at the red line that people who received integrated treatment were much more likely to recover from the substance use disorder than people who received parallel treatment, which is shown by the yellow line.  After receiving treatment for 4  years, only about 20% of those in parallel treatment had recovered, whereas almost 60% of those in integrated treatment had recovered.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28A3D813-872A-7FC3-F2A7-5485B448410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E8C1B64F-4CAB-41E1-B4C3-BF794E248AAF}" type="slidenum">
              <a:rPr lang="en-US" altLang="en-US" smtClean="0"/>
              <a:pPr>
                <a:spcBef>
                  <a:spcPct val="0"/>
                </a:spcBef>
              </a:pPr>
              <a:t>5</a:t>
            </a:fld>
            <a:endParaRPr lang="en-US" altLang="en-US"/>
          </a:p>
        </p:txBody>
      </p:sp>
      <p:sp>
        <p:nvSpPr>
          <p:cNvPr id="14339" name="Rectangle 2">
            <a:extLst>
              <a:ext uri="{FF2B5EF4-FFF2-40B4-BE49-F238E27FC236}">
                <a16:creationId xmlns:a16="http://schemas.microsoft.com/office/drawing/2014/main" id="{6EA0D74D-3BC3-EB8C-CA12-8839FE71BDED}"/>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6F4041B9-03E2-EB52-E9DB-0496FC3E355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0101C103-8F61-F341-7A91-CF4EBDCBF2B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B32045D0-DE44-411C-9A77-E94534D6C6FD}" type="slidenum">
              <a:rPr lang="en-US" altLang="en-US" smtClean="0"/>
              <a:pPr>
                <a:spcBef>
                  <a:spcPct val="0"/>
                </a:spcBef>
              </a:pPr>
              <a:t>50</a:t>
            </a:fld>
            <a:endParaRPr lang="en-US" altLang="en-US"/>
          </a:p>
        </p:txBody>
      </p:sp>
      <p:sp>
        <p:nvSpPr>
          <p:cNvPr id="106499" name="Rectangle 1026">
            <a:extLst>
              <a:ext uri="{FF2B5EF4-FFF2-40B4-BE49-F238E27FC236}">
                <a16:creationId xmlns:a16="http://schemas.microsoft.com/office/drawing/2014/main" id="{CFA2129D-89BF-3F09-CC36-35868C21DD3C}"/>
              </a:ext>
            </a:extLst>
          </p:cNvPr>
          <p:cNvSpPr>
            <a:spLocks noGrp="1" noRot="1" noChangeAspect="1" noChangeArrowheads="1" noTextEdit="1"/>
          </p:cNvSpPr>
          <p:nvPr>
            <p:ph type="sldImg"/>
          </p:nvPr>
        </p:nvSpPr>
        <p:spPr>
          <a:ln/>
        </p:spPr>
      </p:sp>
      <p:sp>
        <p:nvSpPr>
          <p:cNvPr id="106500" name="Rectangle 1027">
            <a:extLst>
              <a:ext uri="{FF2B5EF4-FFF2-40B4-BE49-F238E27FC236}">
                <a16:creationId xmlns:a16="http://schemas.microsoft.com/office/drawing/2014/main" id="{150754B6-31BF-54D9-385F-63BC6D043E9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The previous graphs  showed improved rates of abstinence in dual disordered people who received integrated treatment.  As people with dual disorders are able to become abstinent, other aspects of their lives improve.</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85FB091F-09D1-EEA0-DCBB-41D9165D0A2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C4CAA4E8-8D4D-48A2-905C-18229A20D3E9}" type="slidenum">
              <a:rPr lang="en-US" altLang="en-US" smtClean="0"/>
              <a:pPr>
                <a:spcBef>
                  <a:spcPct val="0"/>
                </a:spcBef>
              </a:pPr>
              <a:t>51</a:t>
            </a:fld>
            <a:endParaRPr lang="en-US" altLang="en-US"/>
          </a:p>
        </p:txBody>
      </p:sp>
      <p:sp>
        <p:nvSpPr>
          <p:cNvPr id="108547" name="Rectangle 2">
            <a:extLst>
              <a:ext uri="{FF2B5EF4-FFF2-40B4-BE49-F238E27FC236}">
                <a16:creationId xmlns:a16="http://schemas.microsoft.com/office/drawing/2014/main" id="{85BC1E90-FA89-41E1-0A72-7649FD0BFBA4}"/>
              </a:ext>
            </a:extLst>
          </p:cNvPr>
          <p:cNvSpPr>
            <a:spLocks noGrp="1" noRot="1" noChangeAspect="1" noChangeArrowheads="1" noTextEdit="1"/>
          </p:cNvSpPr>
          <p:nvPr>
            <p:ph type="sldImg"/>
          </p:nvPr>
        </p:nvSpPr>
        <p:spPr>
          <a:ln/>
        </p:spPr>
      </p:sp>
      <p:sp>
        <p:nvSpPr>
          <p:cNvPr id="108548" name="Rectangle 3">
            <a:extLst>
              <a:ext uri="{FF2B5EF4-FFF2-40B4-BE49-F238E27FC236}">
                <a16:creationId xmlns:a16="http://schemas.microsoft.com/office/drawing/2014/main" id="{E7E0F528-404A-16A1-91F1-E482245A58A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75C80FC1-8393-668B-52F0-F1D4F3A70EE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1ED283C-8050-46E8-AF11-85B8C25BAF32}" type="slidenum">
              <a:rPr lang="en-US" altLang="en-US" smtClean="0"/>
              <a:pPr>
                <a:spcBef>
                  <a:spcPct val="0"/>
                </a:spcBef>
              </a:pPr>
              <a:t>52</a:t>
            </a:fld>
            <a:endParaRPr lang="en-US" altLang="en-US"/>
          </a:p>
        </p:txBody>
      </p:sp>
      <p:sp>
        <p:nvSpPr>
          <p:cNvPr id="110595" name="Rectangle 2">
            <a:extLst>
              <a:ext uri="{FF2B5EF4-FFF2-40B4-BE49-F238E27FC236}">
                <a16:creationId xmlns:a16="http://schemas.microsoft.com/office/drawing/2014/main" id="{A65C563F-EBB0-3182-8397-1A8DDBBFB22A}"/>
              </a:ext>
            </a:extLst>
          </p:cNvPr>
          <p:cNvSpPr>
            <a:spLocks noGrp="1" noRot="1" noChangeAspect="1" noChangeArrowheads="1" noTextEdit="1"/>
          </p:cNvSpPr>
          <p:nvPr>
            <p:ph type="sldImg"/>
          </p:nvPr>
        </p:nvSpPr>
        <p:spPr>
          <a:ln/>
        </p:spPr>
      </p:sp>
      <p:sp>
        <p:nvSpPr>
          <p:cNvPr id="110596" name="Rectangle 3">
            <a:extLst>
              <a:ext uri="{FF2B5EF4-FFF2-40B4-BE49-F238E27FC236}">
                <a16:creationId xmlns:a16="http://schemas.microsoft.com/office/drawing/2014/main" id="{7EC6EB73-2FC4-2016-5104-B351CEB8EA8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shows that people stay out of the hospital more as they recover.  Staying out of the hospital improves people’s quality of life and reduces cost.</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a:extLst>
              <a:ext uri="{FF2B5EF4-FFF2-40B4-BE49-F238E27FC236}">
                <a16:creationId xmlns:a16="http://schemas.microsoft.com/office/drawing/2014/main" id="{3D8E7027-D2E2-B06F-BC1A-5F5EF5D21C1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F8F03995-D377-4E11-906F-3FDB995BD57A}" type="slidenum">
              <a:rPr lang="en-US" altLang="en-US" smtClean="0"/>
              <a:pPr>
                <a:spcBef>
                  <a:spcPct val="0"/>
                </a:spcBef>
              </a:pPr>
              <a:t>53</a:t>
            </a:fld>
            <a:endParaRPr lang="en-US" altLang="en-US"/>
          </a:p>
        </p:txBody>
      </p:sp>
      <p:sp>
        <p:nvSpPr>
          <p:cNvPr id="112643" name="Rectangle 1026">
            <a:extLst>
              <a:ext uri="{FF2B5EF4-FFF2-40B4-BE49-F238E27FC236}">
                <a16:creationId xmlns:a16="http://schemas.microsoft.com/office/drawing/2014/main" id="{6ACE3F13-B1FD-8311-5F2E-884F10A6177D}"/>
              </a:ext>
            </a:extLst>
          </p:cNvPr>
          <p:cNvSpPr>
            <a:spLocks noGrp="1" noRot="1" noChangeAspect="1" noChangeArrowheads="1" noTextEdit="1"/>
          </p:cNvSpPr>
          <p:nvPr>
            <p:ph type="sldImg"/>
          </p:nvPr>
        </p:nvSpPr>
        <p:spPr>
          <a:ln/>
        </p:spPr>
      </p:sp>
      <p:sp>
        <p:nvSpPr>
          <p:cNvPr id="112644" name="Rectangle 1027">
            <a:extLst>
              <a:ext uri="{FF2B5EF4-FFF2-40B4-BE49-F238E27FC236}">
                <a16:creationId xmlns:a16="http://schemas.microsoft.com/office/drawing/2014/main" id="{62F53D75-6349-D618-3D88-6E2F6220AE2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shows that people are able to stay out of jail as they recover.  Staying out of jail implies that these people are no longer engaged in activities that lead to jail time.</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a:extLst>
              <a:ext uri="{FF2B5EF4-FFF2-40B4-BE49-F238E27FC236}">
                <a16:creationId xmlns:a16="http://schemas.microsoft.com/office/drawing/2014/main" id="{663CD58B-BAF2-8C86-0B35-84FFF86F923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10C61F98-EA87-405B-BFA2-008BE684FEAE}" type="slidenum">
              <a:rPr lang="en-US" altLang="en-US" smtClean="0"/>
              <a:pPr>
                <a:spcBef>
                  <a:spcPct val="0"/>
                </a:spcBef>
              </a:pPr>
              <a:t>54</a:t>
            </a:fld>
            <a:endParaRPr lang="en-US" altLang="en-US"/>
          </a:p>
        </p:txBody>
      </p:sp>
      <p:sp>
        <p:nvSpPr>
          <p:cNvPr id="114691" name="Rectangle 1026">
            <a:extLst>
              <a:ext uri="{FF2B5EF4-FFF2-40B4-BE49-F238E27FC236}">
                <a16:creationId xmlns:a16="http://schemas.microsoft.com/office/drawing/2014/main" id="{809BD999-CF03-92E2-1D26-033FA914E7AC}"/>
              </a:ext>
            </a:extLst>
          </p:cNvPr>
          <p:cNvSpPr>
            <a:spLocks noGrp="1" noRot="1" noChangeAspect="1" noChangeArrowheads="1" noTextEdit="1"/>
          </p:cNvSpPr>
          <p:nvPr>
            <p:ph type="sldImg"/>
          </p:nvPr>
        </p:nvSpPr>
        <p:spPr>
          <a:ln/>
        </p:spPr>
      </p:sp>
      <p:sp>
        <p:nvSpPr>
          <p:cNvPr id="114692" name="Rectangle 1027">
            <a:extLst>
              <a:ext uri="{FF2B5EF4-FFF2-40B4-BE49-F238E27FC236}">
                <a16:creationId xmlns:a16="http://schemas.microsoft.com/office/drawing/2014/main" id="{8ECE840D-4EBA-E6C7-70EB-F48C0DF88B9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is extremely important.  This information comes from an intensive ethnographic study of persons with dual disorders.  Alverson and his colleagues found that  for people to recover, they need these four factors. </a:t>
            </a:r>
          </a:p>
          <a:p>
            <a:endParaRPr lang="en-US" altLang="en-US">
              <a:latin typeface="Times" panose="02020603050405020304" pitchFamily="18" charset="0"/>
            </a:endParaRPr>
          </a:p>
          <a:p>
            <a:r>
              <a:rPr lang="en-US" altLang="en-US">
                <a:latin typeface="Times" panose="02020603050405020304" pitchFamily="18" charset="0"/>
              </a:rPr>
              <a:t>What do you think came first, sobriety or these factors listed on this slide?</a:t>
            </a:r>
          </a:p>
          <a:p>
            <a:endParaRPr lang="en-US" altLang="en-US">
              <a:latin typeface="Times" panose="02020603050405020304" pitchFamily="18" charset="0"/>
            </a:endParaRPr>
          </a:p>
          <a:p>
            <a:r>
              <a:rPr lang="en-US" altLang="en-US">
                <a:latin typeface="Times" panose="02020603050405020304" pitchFamily="18" charset="0"/>
              </a:rPr>
              <a:t>These factors usually came first.  This is important for all of us to recognize.  If people remain in unsafe housing and have no sober supports and no job or other activity during the day, they are unlikely to get sober.  We should NOT wait for people to get sober before we help them into safe housing and meaningful activities like work.   If they do not obtain at least 2 of these factors, they are extremely unlikely to become sober.  These are the factors that treatment services need to support. </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a:extLst>
              <a:ext uri="{FF2B5EF4-FFF2-40B4-BE49-F238E27FC236}">
                <a16:creationId xmlns:a16="http://schemas.microsoft.com/office/drawing/2014/main" id="{E0BB6CCC-F172-9820-D168-E957FDABFEA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B540C3B-49D2-4F13-93F7-3D68A377D072}" type="slidenum">
              <a:rPr lang="en-US" altLang="en-US" smtClean="0"/>
              <a:pPr>
                <a:spcBef>
                  <a:spcPct val="0"/>
                </a:spcBef>
              </a:pPr>
              <a:t>55</a:t>
            </a:fld>
            <a:endParaRPr lang="en-US" altLang="en-US"/>
          </a:p>
        </p:txBody>
      </p:sp>
      <p:sp>
        <p:nvSpPr>
          <p:cNvPr id="116739" name="Rectangle 1026">
            <a:extLst>
              <a:ext uri="{FF2B5EF4-FFF2-40B4-BE49-F238E27FC236}">
                <a16:creationId xmlns:a16="http://schemas.microsoft.com/office/drawing/2014/main" id="{FC749014-A68A-52B1-BC51-0B04A56B3812}"/>
              </a:ext>
            </a:extLst>
          </p:cNvPr>
          <p:cNvSpPr>
            <a:spLocks noGrp="1" noRot="1" noChangeAspect="1" noChangeArrowheads="1" noTextEdit="1"/>
          </p:cNvSpPr>
          <p:nvPr>
            <p:ph type="sldImg"/>
          </p:nvPr>
        </p:nvSpPr>
        <p:spPr>
          <a:ln/>
        </p:spPr>
      </p:sp>
      <p:sp>
        <p:nvSpPr>
          <p:cNvPr id="116740" name="Rectangle 1027">
            <a:extLst>
              <a:ext uri="{FF2B5EF4-FFF2-40B4-BE49-F238E27FC236}">
                <a16:creationId xmlns:a16="http://schemas.microsoft.com/office/drawing/2014/main" id="{11B71714-366B-AEF5-C0B3-588272AB412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This slide and the next slide outline the treatment factors that are important in Integrated Dual Disorder Treatment.  We believe these are the factors that make the treatment effective.</a:t>
            </a:r>
          </a:p>
          <a:p>
            <a:endParaRPr lang="en-US" altLang="en-US">
              <a:latin typeface="Times" panose="02020603050405020304" pitchFamily="18" charset="0"/>
            </a:endParaRPr>
          </a:p>
          <a:p>
            <a:r>
              <a:rPr lang="en-US" altLang="en-US">
                <a:latin typeface="Times" panose="02020603050405020304" pitchFamily="18" charset="0"/>
              </a:rPr>
              <a:t>Integration means same team of providers offer mental health and substance abuse treatment in the same location at the same time.</a:t>
            </a:r>
          </a:p>
          <a:p>
            <a:r>
              <a:rPr lang="en-US" altLang="en-US">
                <a:latin typeface="Times" panose="02020603050405020304" pitchFamily="18" charset="0"/>
              </a:rPr>
              <a:t>Stage wise treatment means that different services are offered at different stages of treatment</a:t>
            </a:r>
          </a:p>
          <a:p>
            <a:r>
              <a:rPr lang="en-US" altLang="en-US">
                <a:latin typeface="Times" panose="02020603050405020304" pitchFamily="18" charset="0"/>
              </a:rPr>
              <a:t>Assertive outreach of clinicians into the community where a client lives is offered early in treatment to engage clients to treatment.  During the early stages of treatment, clinicians offer practical help.</a:t>
            </a:r>
          </a:p>
          <a:p>
            <a:r>
              <a:rPr lang="en-US" altLang="en-US">
                <a:latin typeface="Times" panose="02020603050405020304" pitchFamily="18" charset="0"/>
              </a:rPr>
              <a:t>Motivational counseling is counseling to help clients learn about themselves and set goals for themselves.  This process helps clients develop motivation to change.</a:t>
            </a:r>
          </a:p>
          <a:p>
            <a:r>
              <a:rPr lang="en-US" altLang="en-US">
                <a:latin typeface="Times" panose="02020603050405020304" pitchFamily="18" charset="0"/>
              </a:rPr>
              <a:t>Substance abuse counseling is offered when clients are interested in cutting down or stopping substance use.  This includes learning what cues and circumstances are linked with substance use and how to address these cues and circumstances to reduce substance use.</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4FAA50D5-B5FC-28E1-C9D0-45B4E4BBC8C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8F686F5D-EEC9-4DB6-8F20-EEF7A237BB6E}" type="slidenum">
              <a:rPr lang="en-US" altLang="en-US" smtClean="0"/>
              <a:pPr>
                <a:spcBef>
                  <a:spcPct val="0"/>
                </a:spcBef>
              </a:pPr>
              <a:t>56</a:t>
            </a:fld>
            <a:endParaRPr lang="en-US" altLang="en-US"/>
          </a:p>
        </p:txBody>
      </p:sp>
      <p:sp>
        <p:nvSpPr>
          <p:cNvPr id="118787" name="Rectangle 1026">
            <a:extLst>
              <a:ext uri="{FF2B5EF4-FFF2-40B4-BE49-F238E27FC236}">
                <a16:creationId xmlns:a16="http://schemas.microsoft.com/office/drawing/2014/main" id="{F0134494-432E-14E0-D816-C8EB6159ADD1}"/>
              </a:ext>
            </a:extLst>
          </p:cNvPr>
          <p:cNvSpPr>
            <a:spLocks noGrp="1" noRot="1" noChangeAspect="1" noChangeArrowheads="1" noTextEdit="1"/>
          </p:cNvSpPr>
          <p:nvPr>
            <p:ph type="sldImg"/>
          </p:nvPr>
        </p:nvSpPr>
        <p:spPr>
          <a:ln/>
        </p:spPr>
      </p:sp>
      <p:sp>
        <p:nvSpPr>
          <p:cNvPr id="118788" name="Rectangle 1027">
            <a:extLst>
              <a:ext uri="{FF2B5EF4-FFF2-40B4-BE49-F238E27FC236}">
                <a16:creationId xmlns:a16="http://schemas.microsoft.com/office/drawing/2014/main" id="{F0A147F8-AC00-8C4C-8964-E3F9E9267BF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Social support interventions include working with a client to increase social support.  Family work, groups, self help, social skills training all help increase social support for sobriety.</a:t>
            </a:r>
          </a:p>
          <a:p>
            <a:r>
              <a:rPr lang="en-US" altLang="en-US">
                <a:latin typeface="Times" panose="02020603050405020304" pitchFamily="18" charset="0"/>
              </a:rPr>
              <a:t>Long term perspective.  Because both disorders are chronic, taking a long term perspective is necessary to help people recover.  Recovery occurs over months to years for most people.</a:t>
            </a:r>
          </a:p>
          <a:p>
            <a:r>
              <a:rPr lang="en-US" altLang="en-US">
                <a:latin typeface="Times" panose="02020603050405020304" pitchFamily="18" charset="0"/>
              </a:rPr>
              <a:t>Rehabilitation of skills.  Because dual disorders have such a devastating effect on people’s lives, they often need help rebuilding skills to live.  Rehabilitation will focus on each person;s unique needs and may include living skills, social skills, leisure skills</a:t>
            </a:r>
          </a:p>
          <a:p>
            <a:r>
              <a:rPr lang="en-US" altLang="en-US">
                <a:latin typeface="Times" panose="02020603050405020304" pitchFamily="18" charset="0"/>
              </a:rPr>
              <a:t>Cultural sensitivity and competence.  Effective treatment addresses each client’s  unique culture and needs.</a:t>
            </a:r>
          </a:p>
          <a:p>
            <a:endParaRPr lang="en-US" altLang="en-US">
              <a:latin typeface="Times" panose="02020603050405020304" pitchFamily="18" charset="0"/>
            </a:endParaRPr>
          </a:p>
          <a:p>
            <a:r>
              <a:rPr lang="en-US" altLang="en-US">
                <a:latin typeface="Times" panose="02020603050405020304" pitchFamily="18" charset="0"/>
              </a:rPr>
              <a:t>Program fidelity.  As mentioned before, programs that do not follow these aspects of treatment aren’t as effective as programs that follow this model.</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5D151E6F-450E-D4F5-55C4-0931A6801656}"/>
              </a:ext>
            </a:extLst>
          </p:cNvPr>
          <p:cNvSpPr>
            <a:spLocks noGrp="1" noRot="1" noChangeAspect="1" noChangeArrowheads="1" noTextEdit="1"/>
          </p:cNvSpPr>
          <p:nvPr>
            <p:ph type="sldImg"/>
          </p:nvPr>
        </p:nvSpPr>
        <p:spPr>
          <a:ln/>
        </p:spPr>
      </p:sp>
      <p:sp>
        <p:nvSpPr>
          <p:cNvPr id="120835" name="Notes Placeholder 2">
            <a:extLst>
              <a:ext uri="{FF2B5EF4-FFF2-40B4-BE49-F238E27FC236}">
                <a16:creationId xmlns:a16="http://schemas.microsoft.com/office/drawing/2014/main" id="{DD258BAC-2535-9996-3607-EC9EE72505A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Times" panose="02020603050405020304" pitchFamily="18" charset="0"/>
            </a:endParaRPr>
          </a:p>
        </p:txBody>
      </p:sp>
      <p:sp>
        <p:nvSpPr>
          <p:cNvPr id="120836" name="Slide Number Placeholder 3">
            <a:extLst>
              <a:ext uri="{FF2B5EF4-FFF2-40B4-BE49-F238E27FC236}">
                <a16:creationId xmlns:a16="http://schemas.microsoft.com/office/drawing/2014/main" id="{1A5F9319-7480-C9DC-A160-5F0905FBF9A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1B009D82-5A65-419A-8BCD-AD31EBD9EB37}" type="slidenum">
              <a:rPr lang="en-US" altLang="en-US" smtClean="0"/>
              <a:pPr>
                <a:spcBef>
                  <a:spcPct val="0"/>
                </a:spcBef>
              </a:pPr>
              <a:t>57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CE45800E-AACC-8CDE-76F1-63F5DC22C7C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432D2264-BE96-46C9-BC0D-6B29CA7BB08B}" type="slidenum">
              <a:rPr lang="en-US" altLang="en-US" smtClean="0"/>
              <a:pPr>
                <a:spcBef>
                  <a:spcPct val="0"/>
                </a:spcBef>
              </a:pPr>
              <a:t>6</a:t>
            </a:fld>
            <a:endParaRPr lang="en-US" altLang="en-US"/>
          </a:p>
        </p:txBody>
      </p:sp>
      <p:sp>
        <p:nvSpPr>
          <p:cNvPr id="16387" name="Rectangle 2">
            <a:extLst>
              <a:ext uri="{FF2B5EF4-FFF2-40B4-BE49-F238E27FC236}">
                <a16:creationId xmlns:a16="http://schemas.microsoft.com/office/drawing/2014/main" id="{9F9FC8B9-6197-8358-F4BF-BA7D341244FA}"/>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7F88FB2A-2D4C-B283-AF82-C1948DF0C72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In the U.S., the mental health and substance abuse  administrative and treatment systems have traditionally been separate.  However, people with mental illness commonly have substance use disorders, and likewise, people with substance use disorders commonly have mental illnesses.  </a:t>
            </a:r>
          </a:p>
          <a:p>
            <a:endParaRPr lang="en-US" altLang="en-US">
              <a:latin typeface="Times" panose="02020603050405020304" pitchFamily="18" charset="0"/>
            </a:endParaRPr>
          </a:p>
          <a:p>
            <a:r>
              <a:rPr lang="en-US" altLang="en-US">
                <a:latin typeface="Times" panose="02020603050405020304" pitchFamily="18" charset="0"/>
              </a:rPr>
              <a:t>People who experience both disorders have a worse course of illness and worse outcomes than people with single disorders.</a:t>
            </a:r>
          </a:p>
          <a:p>
            <a:endParaRPr lang="en-US" altLang="en-US">
              <a:latin typeface="Times" panose="02020603050405020304" pitchFamily="18" charset="0"/>
            </a:endParaRPr>
          </a:p>
          <a:p>
            <a:r>
              <a:rPr lang="en-US" altLang="en-US">
                <a:latin typeface="Times" panose="02020603050405020304" pitchFamily="18" charset="0"/>
              </a:rPr>
              <a:t>People with dual disorders require costlier treatment than people with single disorders.</a:t>
            </a:r>
          </a:p>
          <a:p>
            <a:endParaRPr lang="en-US" altLang="en-US">
              <a:latin typeface="Times"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101A6739-7F36-6D3E-CEED-30D6BF5AEC7F}"/>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E5A46757-3370-881E-5C5B-2F7F7FABBA3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false</a:t>
            </a:r>
          </a:p>
        </p:txBody>
      </p:sp>
      <p:sp>
        <p:nvSpPr>
          <p:cNvPr id="18436" name="Slide Number Placeholder 3">
            <a:extLst>
              <a:ext uri="{FF2B5EF4-FFF2-40B4-BE49-F238E27FC236}">
                <a16:creationId xmlns:a16="http://schemas.microsoft.com/office/drawing/2014/main" id="{4C447BB9-7123-3D54-5C08-7D92D6EB9762}"/>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39825" indent="-227013" defTabSz="928688">
              <a:spcBef>
                <a:spcPct val="30000"/>
              </a:spcBef>
              <a:defRPr sz="1200">
                <a:solidFill>
                  <a:schemeClr val="tx1"/>
                </a:solidFill>
                <a:latin typeface="Times" panose="02020603050405020304" pitchFamily="18" charset="0"/>
              </a:defRPr>
            </a:lvl3pPr>
            <a:lvl4pPr marL="1597025" indent="-227013" defTabSz="928688">
              <a:spcBef>
                <a:spcPct val="30000"/>
              </a:spcBef>
              <a:defRPr sz="1200">
                <a:solidFill>
                  <a:schemeClr val="tx1"/>
                </a:solidFill>
                <a:latin typeface="Times" panose="02020603050405020304" pitchFamily="18" charset="0"/>
              </a:defRPr>
            </a:lvl4pPr>
            <a:lvl5pPr marL="2052638" indent="-227013" defTabSz="928688">
              <a:spcBef>
                <a:spcPct val="30000"/>
              </a:spcBef>
              <a:defRPr sz="1200">
                <a:solidFill>
                  <a:schemeClr val="tx1"/>
                </a:solidFill>
                <a:latin typeface="Times" panose="02020603050405020304" pitchFamily="18" charset="0"/>
              </a:defRPr>
            </a:lvl5pPr>
            <a:lvl6pPr marL="2509838"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7038"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4238"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1438"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F3E368DD-57C7-4C2A-88DA-36CBC3A3A302}" type="slidenum">
              <a:rPr lang="en-US" altLang="en-US" smtClean="0"/>
              <a:pPr>
                <a:spcBef>
                  <a:spcPct val="0"/>
                </a:spcBef>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C35067E4-C846-EDD9-31F8-EF26D669342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D0C1FD33-540D-4985-BF65-9890ADF2DB17}" type="slidenum">
              <a:rPr lang="en-US" altLang="en-US" smtClean="0"/>
              <a:pPr>
                <a:spcBef>
                  <a:spcPct val="0"/>
                </a:spcBef>
              </a:pPr>
              <a:t>8</a:t>
            </a:fld>
            <a:endParaRPr lang="en-US" altLang="en-US"/>
          </a:p>
        </p:txBody>
      </p:sp>
      <p:sp>
        <p:nvSpPr>
          <p:cNvPr id="20483" name="Rectangle 2">
            <a:extLst>
              <a:ext uri="{FF2B5EF4-FFF2-40B4-BE49-F238E27FC236}">
                <a16:creationId xmlns:a16="http://schemas.microsoft.com/office/drawing/2014/main" id="{53B48E8E-1DCF-AF53-302C-90A1397418A6}"/>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014F6B59-F926-4DC9-3806-FFA4EEB1823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Large community studies show that mental illness and substance use disorders are pretty common.  Many people experience mood and anxiety disorders at some time in their life.  Bipolar disorder and schizophrenia occur in about 1% of people.  Alcohol disorders are occur in about 30% of men and 10% of women.  Drug disorders occur in about 10% of people.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F5D87E7-F58C-6E9C-5A44-4BD16E7FE09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8688">
              <a:spcBef>
                <a:spcPct val="30000"/>
              </a:spcBef>
              <a:defRPr sz="1200">
                <a:solidFill>
                  <a:schemeClr val="tx1"/>
                </a:solidFill>
                <a:latin typeface="Times" panose="02020603050405020304" pitchFamily="18" charset="0"/>
              </a:defRPr>
            </a:lvl1pPr>
            <a:lvl2pPr marL="741363" indent="-284163" defTabSz="928688">
              <a:spcBef>
                <a:spcPct val="30000"/>
              </a:spcBef>
              <a:defRPr sz="1200">
                <a:solidFill>
                  <a:schemeClr val="tx1"/>
                </a:solidFill>
                <a:latin typeface="Times" panose="02020603050405020304" pitchFamily="18" charset="0"/>
              </a:defRPr>
            </a:lvl2pPr>
            <a:lvl3pPr marL="1141413" indent="-227013" defTabSz="928688">
              <a:spcBef>
                <a:spcPct val="30000"/>
              </a:spcBef>
              <a:defRPr sz="1200">
                <a:solidFill>
                  <a:schemeClr val="tx1"/>
                </a:solidFill>
                <a:latin typeface="Times" panose="02020603050405020304" pitchFamily="18" charset="0"/>
              </a:defRPr>
            </a:lvl3pPr>
            <a:lvl4pPr marL="1598613" indent="-227013" defTabSz="928688">
              <a:spcBef>
                <a:spcPct val="30000"/>
              </a:spcBef>
              <a:defRPr sz="1200">
                <a:solidFill>
                  <a:schemeClr val="tx1"/>
                </a:solidFill>
                <a:latin typeface="Times" panose="02020603050405020304" pitchFamily="18" charset="0"/>
              </a:defRPr>
            </a:lvl4pPr>
            <a:lvl5pPr marL="2054225" indent="-227013" defTabSz="928688">
              <a:spcBef>
                <a:spcPct val="30000"/>
              </a:spcBef>
              <a:defRPr sz="1200">
                <a:solidFill>
                  <a:schemeClr val="tx1"/>
                </a:solidFill>
                <a:latin typeface="Times" panose="02020603050405020304" pitchFamily="18" charset="0"/>
              </a:defRPr>
            </a:lvl5pPr>
            <a:lvl6pPr marL="2511425" indent="-227013" defTabSz="928688" eaLnBrk="0" fontAlgn="base" hangingPunct="0">
              <a:spcBef>
                <a:spcPct val="30000"/>
              </a:spcBef>
              <a:spcAft>
                <a:spcPct val="0"/>
              </a:spcAft>
              <a:defRPr sz="1200">
                <a:solidFill>
                  <a:schemeClr val="tx1"/>
                </a:solidFill>
                <a:latin typeface="Times" panose="02020603050405020304" pitchFamily="18" charset="0"/>
              </a:defRPr>
            </a:lvl6pPr>
            <a:lvl7pPr marL="2968625" indent="-227013" defTabSz="928688" eaLnBrk="0" fontAlgn="base" hangingPunct="0">
              <a:spcBef>
                <a:spcPct val="30000"/>
              </a:spcBef>
              <a:spcAft>
                <a:spcPct val="0"/>
              </a:spcAft>
              <a:defRPr sz="1200">
                <a:solidFill>
                  <a:schemeClr val="tx1"/>
                </a:solidFill>
                <a:latin typeface="Times" panose="02020603050405020304" pitchFamily="18" charset="0"/>
              </a:defRPr>
            </a:lvl7pPr>
            <a:lvl8pPr marL="3425825" indent="-227013" defTabSz="928688" eaLnBrk="0" fontAlgn="base" hangingPunct="0">
              <a:spcBef>
                <a:spcPct val="30000"/>
              </a:spcBef>
              <a:spcAft>
                <a:spcPct val="0"/>
              </a:spcAft>
              <a:defRPr sz="1200">
                <a:solidFill>
                  <a:schemeClr val="tx1"/>
                </a:solidFill>
                <a:latin typeface="Times" panose="02020603050405020304" pitchFamily="18" charset="0"/>
              </a:defRPr>
            </a:lvl8pPr>
            <a:lvl9pPr marL="3883025" indent="-227013" defTabSz="928688"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10A9FA66-9260-4E8B-A5F0-E91A40F40916}" type="slidenum">
              <a:rPr lang="en-US" altLang="en-US" smtClean="0"/>
              <a:pPr>
                <a:spcBef>
                  <a:spcPct val="0"/>
                </a:spcBef>
              </a:pPr>
              <a:t>9</a:t>
            </a:fld>
            <a:endParaRPr lang="en-US" altLang="en-US"/>
          </a:p>
        </p:txBody>
      </p:sp>
      <p:sp>
        <p:nvSpPr>
          <p:cNvPr id="22531" name="Rectangle 2">
            <a:extLst>
              <a:ext uri="{FF2B5EF4-FFF2-40B4-BE49-F238E27FC236}">
                <a16:creationId xmlns:a16="http://schemas.microsoft.com/office/drawing/2014/main" id="{FBE1B4D6-4A48-4898-5BB2-8EF248BAE0F9}"/>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A6C668C1-D0F1-BA7B-D25D-021EC38F34A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Times" panose="02020603050405020304" pitchFamily="18" charset="0"/>
              </a:rPr>
              <a:t>The  following slides illustrate these statistics.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249182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498131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916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1886043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5351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4172758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DDF080-5E8C-48AD-84E5-6C08B304C14E}" type="datetimeFigureOut">
              <a:rPr lang="en-US" dirty="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dirty="0"/>
              <a:t>‹#›</a:t>
            </a:fld>
            <a:endParaRPr lang="en-US"/>
          </a:p>
        </p:txBody>
      </p:sp>
    </p:spTree>
    <p:extLst>
      <p:ext uri="{BB962C8B-B14F-4D97-AF65-F5344CB8AC3E}">
        <p14:creationId xmlns:p14="http://schemas.microsoft.com/office/powerpoint/2010/main" val="4261847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764977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5">
            <a:extLst>
              <a:ext uri="{FF2B5EF4-FFF2-40B4-BE49-F238E27FC236}">
                <a16:creationId xmlns:a16="http://schemas.microsoft.com/office/drawing/2014/main" id="{C7644DEF-7DD2-B31C-95A0-E4C84E6A41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6">
            <a:extLst>
              <a:ext uri="{FF2B5EF4-FFF2-40B4-BE49-F238E27FC236}">
                <a16:creationId xmlns:a16="http://schemas.microsoft.com/office/drawing/2014/main" id="{9F92EF4E-BD77-290A-5194-968BED228B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7">
            <a:extLst>
              <a:ext uri="{FF2B5EF4-FFF2-40B4-BE49-F238E27FC236}">
                <a16:creationId xmlns:a16="http://schemas.microsoft.com/office/drawing/2014/main" id="{DD437739-B892-D90E-D8C4-673311A3A790}"/>
              </a:ext>
            </a:extLst>
          </p:cNvPr>
          <p:cNvSpPr>
            <a:spLocks noGrp="1" noChangeArrowheads="1"/>
          </p:cNvSpPr>
          <p:nvPr>
            <p:ph type="sldNum" sz="quarter" idx="12"/>
          </p:nvPr>
        </p:nvSpPr>
        <p:spPr>
          <a:ln/>
        </p:spPr>
        <p:txBody>
          <a:bodyPr/>
          <a:lstStyle>
            <a:lvl1pPr>
              <a:defRPr/>
            </a:lvl1pPr>
          </a:lstStyle>
          <a:p>
            <a:pPr>
              <a:defRPr/>
            </a:pPr>
            <a:fld id="{A44B251F-7FD1-4D30-8CD3-134EE570EE0A}" type="slidenum">
              <a:rPr lang="en-US" altLang="en-US"/>
              <a:pPr>
                <a:defRPr/>
              </a:pPr>
              <a:t>‹#›</a:t>
            </a:fld>
            <a:endParaRPr lang="en-US" altLang="en-US"/>
          </a:p>
        </p:txBody>
      </p:sp>
    </p:spTree>
    <p:extLst>
      <p:ext uri="{BB962C8B-B14F-4D97-AF65-F5344CB8AC3E}">
        <p14:creationId xmlns:p14="http://schemas.microsoft.com/office/powerpoint/2010/main" val="1793238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772400" cy="1143000"/>
          </a:xfrm>
        </p:spPr>
        <p:txBody>
          <a:bodyPr/>
          <a:lstStyle/>
          <a:p>
            <a:r>
              <a:rPr lang="en-US"/>
              <a:t>Click to edit Master title style</a:t>
            </a:r>
          </a:p>
        </p:txBody>
      </p:sp>
      <p:sp>
        <p:nvSpPr>
          <p:cNvPr id="3" name="Chart Placeholder 2"/>
          <p:cNvSpPr>
            <a:spLocks noGrp="1"/>
          </p:cNvSpPr>
          <p:nvPr>
            <p:ph type="chart" idx="1"/>
          </p:nvPr>
        </p:nvSpPr>
        <p:spPr>
          <a:xfrm>
            <a:off x="1169988" y="1946275"/>
            <a:ext cx="7772400" cy="4114800"/>
          </a:xfrm>
        </p:spPr>
        <p:txBody>
          <a:bodyPr/>
          <a:lstStyle/>
          <a:p>
            <a:pPr lvl="0"/>
            <a:endParaRPr lang="en-US" noProof="0"/>
          </a:p>
        </p:txBody>
      </p:sp>
      <p:sp>
        <p:nvSpPr>
          <p:cNvPr id="4" name="Rectangle 35">
            <a:extLst>
              <a:ext uri="{FF2B5EF4-FFF2-40B4-BE49-F238E27FC236}">
                <a16:creationId xmlns:a16="http://schemas.microsoft.com/office/drawing/2014/main" id="{6F17A93F-2B34-DAD6-E13C-796671B72BD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6">
            <a:extLst>
              <a:ext uri="{FF2B5EF4-FFF2-40B4-BE49-F238E27FC236}">
                <a16:creationId xmlns:a16="http://schemas.microsoft.com/office/drawing/2014/main" id="{6AD489E9-81CB-71E7-5A98-60A8A80AD08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7">
            <a:extLst>
              <a:ext uri="{FF2B5EF4-FFF2-40B4-BE49-F238E27FC236}">
                <a16:creationId xmlns:a16="http://schemas.microsoft.com/office/drawing/2014/main" id="{49D50271-26C6-945D-CABA-3240CB6D677D}"/>
              </a:ext>
            </a:extLst>
          </p:cNvPr>
          <p:cNvSpPr>
            <a:spLocks noGrp="1" noChangeArrowheads="1"/>
          </p:cNvSpPr>
          <p:nvPr>
            <p:ph type="sldNum" sz="quarter" idx="12"/>
          </p:nvPr>
        </p:nvSpPr>
        <p:spPr>
          <a:ln/>
        </p:spPr>
        <p:txBody>
          <a:bodyPr/>
          <a:lstStyle>
            <a:lvl1pPr>
              <a:defRPr/>
            </a:lvl1pPr>
          </a:lstStyle>
          <a:p>
            <a:pPr>
              <a:defRPr/>
            </a:pPr>
            <a:fld id="{5808E3E2-F62E-40B2-BA07-77D5D237B4B1}" type="slidenum">
              <a:rPr lang="en-US" altLang="en-US"/>
              <a:pPr>
                <a:defRPr/>
              </a:pPr>
              <a:t>‹#›</a:t>
            </a:fld>
            <a:endParaRPr lang="en-US" altLang="en-US"/>
          </a:p>
        </p:txBody>
      </p:sp>
    </p:spTree>
    <p:extLst>
      <p:ext uri="{BB962C8B-B14F-4D97-AF65-F5344CB8AC3E}">
        <p14:creationId xmlns:p14="http://schemas.microsoft.com/office/powerpoint/2010/main" val="18689106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772400" cy="1143000"/>
          </a:xfrm>
        </p:spPr>
        <p:txBody>
          <a:bodyPr/>
          <a:lstStyle/>
          <a:p>
            <a:r>
              <a:rPr lang="en-US"/>
              <a:t>Click to edit Master title style</a:t>
            </a:r>
          </a:p>
        </p:txBody>
      </p:sp>
      <p:sp>
        <p:nvSpPr>
          <p:cNvPr id="3" name="Chart Placeholder 2"/>
          <p:cNvSpPr>
            <a:spLocks noGrp="1"/>
          </p:cNvSpPr>
          <p:nvPr>
            <p:ph type="chart" sz="half" idx="1"/>
          </p:nvPr>
        </p:nvSpPr>
        <p:spPr>
          <a:xfrm>
            <a:off x="1169988" y="1946275"/>
            <a:ext cx="3810000" cy="4114800"/>
          </a:xfrm>
        </p:spPr>
        <p:txBody>
          <a:bodyPr/>
          <a:lstStyle/>
          <a:p>
            <a:pPr lvl="0"/>
            <a:endParaRPr lang="en-US" noProof="0"/>
          </a:p>
        </p:txBody>
      </p:sp>
      <p:sp>
        <p:nvSpPr>
          <p:cNvPr id="4" name="Text Placeholder 3"/>
          <p:cNvSpPr>
            <a:spLocks noGrp="1"/>
          </p:cNvSpPr>
          <p:nvPr>
            <p:ph type="body" sz="half" idx="2"/>
          </p:nvPr>
        </p:nvSpPr>
        <p:spPr>
          <a:xfrm>
            <a:off x="5132388" y="1946275"/>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5">
            <a:extLst>
              <a:ext uri="{FF2B5EF4-FFF2-40B4-BE49-F238E27FC236}">
                <a16:creationId xmlns:a16="http://schemas.microsoft.com/office/drawing/2014/main" id="{5890A438-A436-0BDB-4A70-A73249640BB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6">
            <a:extLst>
              <a:ext uri="{FF2B5EF4-FFF2-40B4-BE49-F238E27FC236}">
                <a16:creationId xmlns:a16="http://schemas.microsoft.com/office/drawing/2014/main" id="{DB2E5C35-9B25-2483-EA9A-EF6BF386D6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37">
            <a:extLst>
              <a:ext uri="{FF2B5EF4-FFF2-40B4-BE49-F238E27FC236}">
                <a16:creationId xmlns:a16="http://schemas.microsoft.com/office/drawing/2014/main" id="{8D59399B-C2CF-849A-3457-75C187E57CD6}"/>
              </a:ext>
            </a:extLst>
          </p:cNvPr>
          <p:cNvSpPr>
            <a:spLocks noGrp="1" noChangeArrowheads="1"/>
          </p:cNvSpPr>
          <p:nvPr>
            <p:ph type="sldNum" sz="quarter" idx="12"/>
          </p:nvPr>
        </p:nvSpPr>
        <p:spPr>
          <a:ln/>
        </p:spPr>
        <p:txBody>
          <a:bodyPr/>
          <a:lstStyle>
            <a:lvl1pPr>
              <a:defRPr/>
            </a:lvl1pPr>
          </a:lstStyle>
          <a:p>
            <a:pPr>
              <a:defRPr/>
            </a:pPr>
            <a:fld id="{DC9CBBEE-F2EF-44F6-A887-8352F4CDE0FE}" type="slidenum">
              <a:rPr lang="en-US" altLang="en-US"/>
              <a:pPr>
                <a:defRPr/>
              </a:pPr>
              <a:t>‹#›</a:t>
            </a:fld>
            <a:endParaRPr lang="en-US" altLang="en-US"/>
          </a:p>
        </p:txBody>
      </p:sp>
    </p:spTree>
    <p:extLst>
      <p:ext uri="{BB962C8B-B14F-4D97-AF65-F5344CB8AC3E}">
        <p14:creationId xmlns:p14="http://schemas.microsoft.com/office/powerpoint/2010/main" val="284866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DDF080-5E8C-48AD-84E5-6C08B304C14E}" type="datetimeFigureOut">
              <a:rPr lang="en-US" dirty="0"/>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dirty="0"/>
              <a:t>‹#›</a:t>
            </a:fld>
            <a:endParaRPr lang="en-US"/>
          </a:p>
        </p:txBody>
      </p:sp>
    </p:spTree>
    <p:extLst>
      <p:ext uri="{BB962C8B-B14F-4D97-AF65-F5344CB8AC3E}">
        <p14:creationId xmlns:p14="http://schemas.microsoft.com/office/powerpoint/2010/main" val="2083139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819382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4241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4/21/2023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4261592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4/21/2023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708420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696154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dirty="0"/>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dirty="0"/>
              <a:t>‹#›</a:t>
            </a:fld>
            <a:endParaRPr lang="en-US"/>
          </a:p>
        </p:txBody>
      </p:sp>
    </p:spTree>
    <p:extLst>
      <p:ext uri="{BB962C8B-B14F-4D97-AF65-F5344CB8AC3E}">
        <p14:creationId xmlns:p14="http://schemas.microsoft.com/office/powerpoint/2010/main" val="173970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891666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4/21/2023</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pic>
        <p:nvPicPr>
          <p:cNvPr id="19" name="Picture 18" descr="A picture containing text&#10;&#10;Description automatically generated">
            <a:extLst>
              <a:ext uri="{FF2B5EF4-FFF2-40B4-BE49-F238E27FC236}">
                <a16:creationId xmlns:a16="http://schemas.microsoft.com/office/drawing/2014/main" id="{3C11AF36-75EF-830A-4A56-F133BBBEB175}"/>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446102" y="6217963"/>
            <a:ext cx="2138866" cy="541722"/>
          </a:xfrm>
          <a:prstGeom prst="rect">
            <a:avLst/>
          </a:prstGeom>
        </p:spPr>
      </p:pic>
    </p:spTree>
    <p:extLst>
      <p:ext uri="{BB962C8B-B14F-4D97-AF65-F5344CB8AC3E}">
        <p14:creationId xmlns:p14="http://schemas.microsoft.com/office/powerpoint/2010/main" val="736326544"/>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 id="2147483886" r:id="rId14"/>
    <p:sldLayoutId id="2147483887" r:id="rId15"/>
    <p:sldLayoutId id="2147483888" r:id="rId16"/>
    <p:sldLayoutId id="2147483889" r:id="rId17"/>
    <p:sldLayoutId id="2147483890" r:id="rId18"/>
    <p:sldLayoutId id="2147483891" r:id="rId1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8.xml"/><Relationship Id="rId1" Type="http://schemas.openxmlformats.org/officeDocument/2006/relationships/tags" Target="../tags/tag20.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8.xml"/><Relationship Id="rId1" Type="http://schemas.openxmlformats.org/officeDocument/2006/relationships/tags" Target="../tags/tag21.x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9.xml"/><Relationship Id="rId1" Type="http://schemas.openxmlformats.org/officeDocument/2006/relationships/tags" Target="../tags/tag22.xml"/><Relationship Id="rId5" Type="http://schemas.openxmlformats.org/officeDocument/2006/relationships/image" Target="../media/image7.emf"/><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9.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31.xml"/><Relationship Id="rId7" Type="http://schemas.openxmlformats.org/officeDocument/2006/relationships/oleObject" Target="../embeddings/oleObject7.bin"/><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notesSlide" Target="../notesSlides/notesSlide19.xml"/><Relationship Id="rId5" Type="http://schemas.openxmlformats.org/officeDocument/2006/relationships/slideLayout" Target="../slideLayouts/slideLayout17.xml"/><Relationship Id="rId4" Type="http://schemas.openxmlformats.org/officeDocument/2006/relationships/tags" Target="../tags/tag32.xml"/></Relationships>
</file>

<file path=ppt/slides/_rels/slide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5.xml"/><Relationship Id="rId7" Type="http://schemas.openxmlformats.org/officeDocument/2006/relationships/oleObject" Target="../embeddings/oleObject1.bin"/><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notesSlide" Target="../notesSlides/notesSlide2.xml"/><Relationship Id="rId5" Type="http://schemas.openxmlformats.org/officeDocument/2006/relationships/slideLayout" Target="../slideLayouts/slideLayout17.xml"/><Relationship Id="rId4" Type="http://schemas.openxmlformats.org/officeDocument/2006/relationships/tags" Target="../tags/tag6.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36.xml"/><Relationship Id="rId4" Type="http://schemas.openxmlformats.org/officeDocument/2006/relationships/image" Target="../media/image9.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37.xml"/><Relationship Id="rId5" Type="http://schemas.openxmlformats.org/officeDocument/2006/relationships/image" Target="../media/image10.emf"/><Relationship Id="rId4" Type="http://schemas.openxmlformats.org/officeDocument/2006/relationships/oleObject" Target="../embeddings/oleObject8.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9.xml"/><Relationship Id="rId7" Type="http://schemas.openxmlformats.org/officeDocument/2006/relationships/oleObject" Target="../embeddings/oleObject2.bin"/><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notesSlide" Target="../notesSlides/notesSlide3.xml"/><Relationship Id="rId5" Type="http://schemas.openxmlformats.org/officeDocument/2006/relationships/slideLayout" Target="../slideLayouts/slideLayout17.xml"/><Relationship Id="rId4" Type="http://schemas.openxmlformats.org/officeDocument/2006/relationships/tags" Target="../tags/tag10.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4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4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4.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tags" Target="../tags/tag49.xml"/></Relationships>
</file>

<file path=ppt/slides/_rels/slide41.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52.xml"/><Relationship Id="rId7" Type="http://schemas.openxmlformats.org/officeDocument/2006/relationships/oleObject" Target="../embeddings/oleObject9.bin"/><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notesSlide" Target="../notesSlides/notesSlide41.xml"/><Relationship Id="rId5" Type="http://schemas.openxmlformats.org/officeDocument/2006/relationships/slideLayout" Target="../slideLayouts/slideLayout17.xml"/><Relationship Id="rId4" Type="http://schemas.openxmlformats.org/officeDocument/2006/relationships/tags" Target="../tags/tag53.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7.xml"/><Relationship Id="rId1" Type="http://schemas.openxmlformats.org/officeDocument/2006/relationships/tags" Target="../tags/tag61.xml"/><Relationship Id="rId5" Type="http://schemas.openxmlformats.org/officeDocument/2006/relationships/image" Target="../media/image12.emf"/><Relationship Id="rId4" Type="http://schemas.openxmlformats.org/officeDocument/2006/relationships/oleObject" Target="../embeddings/oleObject10.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6.xml"/><Relationship Id="rId1" Type="http://schemas.openxmlformats.org/officeDocument/2006/relationships/tags" Target="../tags/tag64.xml"/><Relationship Id="rId5" Type="http://schemas.openxmlformats.org/officeDocument/2006/relationships/image" Target="../media/image13.emf"/><Relationship Id="rId4" Type="http://schemas.openxmlformats.org/officeDocument/2006/relationships/oleObject" Target="../embeddings/oleObject11.bin"/></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6.xml"/><Relationship Id="rId1" Type="http://schemas.openxmlformats.org/officeDocument/2006/relationships/tags" Target="../tags/tag65.xml"/><Relationship Id="rId5" Type="http://schemas.openxmlformats.org/officeDocument/2006/relationships/image" Target="../media/image14.emf"/><Relationship Id="rId4" Type="http://schemas.openxmlformats.org/officeDocument/2006/relationships/oleObject" Target="../embeddings/oleObject12.bin"/></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xml"/><Relationship Id="rId1" Type="http://schemas.openxmlformats.org/officeDocument/2006/relationships/tags" Target="../tags/tag69.xml"/><Relationship Id="rId4" Type="http://schemas.openxmlformats.org/officeDocument/2006/relationships/hyperlink" Target="http://www.gainsctr.com/"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16.xml"/><Relationship Id="rId7" Type="http://schemas.openxmlformats.org/officeDocument/2006/relationships/oleObject" Target="../embeddings/oleObject3.bin"/><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notesSlide" Target="../notesSlides/notesSlide7.xml"/><Relationship Id="rId5" Type="http://schemas.openxmlformats.org/officeDocument/2006/relationships/slideLayout" Target="../slideLayouts/slideLayout17.xml"/><Relationship Id="rId4" Type="http://schemas.openxmlformats.org/officeDocument/2006/relationships/tags" Target="../tags/tag1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FF3C35E-866C-BBD6-358A-2F2EEF671B71}"/>
              </a:ext>
            </a:extLst>
          </p:cNvPr>
          <p:cNvSpPr>
            <a:spLocks noGrp="1" noChangeArrowheads="1"/>
          </p:cNvSpPr>
          <p:nvPr>
            <p:ph type="ctrTitle"/>
          </p:nvPr>
        </p:nvSpPr>
        <p:spPr>
          <a:xfrm>
            <a:off x="899410" y="1948956"/>
            <a:ext cx="7235252" cy="818214"/>
          </a:xfrm>
        </p:spPr>
        <p:txBody>
          <a:bodyPr/>
          <a:lstStyle/>
          <a:p>
            <a:pPr algn="l" eaLnBrk="1" hangingPunct="1"/>
            <a:r>
              <a:rPr lang="en-US" altLang="en-US" sz="2800" b="1" i="1" dirty="0">
                <a:solidFill>
                  <a:srgbClr val="0070C0"/>
                </a:solidFill>
              </a:rPr>
              <a:t>Substance Abuse &amp; Mental Illness</a:t>
            </a:r>
            <a:r>
              <a:rPr lang="en-US" altLang="en-US" sz="3600" b="1" i="1" dirty="0">
                <a:solidFill>
                  <a:srgbClr val="0070C0"/>
                </a:solidFill>
              </a:rPr>
              <a:t>:</a:t>
            </a:r>
            <a:br>
              <a:rPr lang="en-US" altLang="en-US" sz="4800" dirty="0"/>
            </a:br>
            <a:r>
              <a:rPr lang="en-US" altLang="en-US" sz="3200" dirty="0">
                <a:solidFill>
                  <a:srgbClr val="0070C0"/>
                </a:solidFill>
              </a:rPr>
              <a:t>Interface with the Justice System</a:t>
            </a:r>
            <a:endParaRPr lang="en-US" altLang="en-US" sz="3200" dirty="0">
              <a:solidFill>
                <a:srgbClr val="0070C0"/>
              </a:solidFill>
              <a:cs typeface="Times New Roman"/>
            </a:endParaRPr>
          </a:p>
        </p:txBody>
      </p:sp>
      <p:sp>
        <p:nvSpPr>
          <p:cNvPr id="3075" name="Rectangle 3">
            <a:extLst>
              <a:ext uri="{FF2B5EF4-FFF2-40B4-BE49-F238E27FC236}">
                <a16:creationId xmlns:a16="http://schemas.microsoft.com/office/drawing/2014/main" id="{CB8B8AED-E78D-DD74-8EE5-0BB4875F0B61}"/>
              </a:ext>
            </a:extLst>
          </p:cNvPr>
          <p:cNvSpPr>
            <a:spLocks noGrp="1" noChangeArrowheads="1"/>
          </p:cNvSpPr>
          <p:nvPr>
            <p:ph type="subTitle" idx="1"/>
          </p:nvPr>
        </p:nvSpPr>
        <p:spPr>
          <a:xfrm>
            <a:off x="915649" y="3141024"/>
            <a:ext cx="7219013" cy="1752600"/>
          </a:xfrm>
        </p:spPr>
        <p:txBody>
          <a:bodyPr vert="horz" lIns="91440" tIns="45720" rIns="91440" bIns="45720" rtlCol="0" anchor="t">
            <a:noAutofit/>
          </a:bodyPr>
          <a:lstStyle/>
          <a:p>
            <a:pPr algn="l" eaLnBrk="1" hangingPunct="1">
              <a:lnSpc>
                <a:spcPct val="120000"/>
              </a:lnSpc>
              <a:defRPr/>
            </a:pPr>
            <a:r>
              <a:rPr lang="en-US" altLang="en-US" sz="1400" b="1" dirty="0"/>
              <a:t>CIT Training</a:t>
            </a:r>
            <a:endParaRPr lang="en-US" altLang="en-US" sz="1400" b="1" dirty="0">
              <a:cs typeface="Times New Roman"/>
            </a:endParaRPr>
          </a:p>
          <a:p>
            <a:pPr algn="l" eaLnBrk="1" hangingPunct="1">
              <a:lnSpc>
                <a:spcPct val="120000"/>
              </a:lnSpc>
              <a:defRPr/>
            </a:pPr>
            <a:r>
              <a:rPr lang="en-US" altLang="en-US" sz="1400" b="1" dirty="0"/>
              <a:t>April 2023</a:t>
            </a:r>
            <a:endParaRPr lang="en-US" altLang="en-US" sz="1400" dirty="0">
              <a:cs typeface="Times New Roman"/>
            </a:endParaRPr>
          </a:p>
          <a:p>
            <a:pPr algn="l" eaLnBrk="1" hangingPunct="1">
              <a:lnSpc>
                <a:spcPct val="120000"/>
              </a:lnSpc>
              <a:defRPr/>
            </a:pPr>
            <a:r>
              <a:rPr lang="en-US" altLang="en-US" sz="2400" dirty="0"/>
              <a:t>Raman </a:t>
            </a:r>
            <a:r>
              <a:rPr lang="en-US" altLang="en-US" sz="2400" dirty="0" err="1"/>
              <a:t>Krimpuri</a:t>
            </a:r>
            <a:r>
              <a:rPr lang="en-US" altLang="en-US" sz="2400" dirty="0"/>
              <a:t>, MD MBA</a:t>
            </a:r>
            <a:endParaRPr lang="en-US" altLang="en-US" sz="2400" dirty="0">
              <a:cs typeface="Times New Roman"/>
            </a:endParaRPr>
          </a:p>
          <a:p>
            <a:pPr algn="l" eaLnBrk="1" hangingPunct="1">
              <a:lnSpc>
                <a:spcPct val="120000"/>
              </a:lnSpc>
              <a:spcBef>
                <a:spcPct val="0"/>
              </a:spcBef>
              <a:defRPr/>
            </a:pPr>
            <a:r>
              <a:rPr lang="en-US" altLang="en-US" sz="2400" dirty="0"/>
              <a:t>NEOMED, Assistant Professor</a:t>
            </a:r>
            <a:endParaRPr lang="en-US" altLang="en-US" sz="2400" dirty="0">
              <a:cs typeface="Times New Roman"/>
            </a:endParaRPr>
          </a:p>
          <a:p>
            <a:pPr algn="l">
              <a:lnSpc>
                <a:spcPct val="120000"/>
              </a:lnSpc>
              <a:spcBef>
                <a:spcPct val="0"/>
              </a:spcBef>
              <a:defRPr/>
            </a:pPr>
            <a:r>
              <a:rPr lang="en-US" altLang="en-US" sz="2400" dirty="0"/>
              <a:t>Vice President/Medical Director: </a:t>
            </a:r>
            <a:endParaRPr lang="en-US" altLang="en-US" sz="2400" dirty="0">
              <a:cs typeface="Times New Roman"/>
            </a:endParaRPr>
          </a:p>
          <a:p>
            <a:pPr algn="l">
              <a:lnSpc>
                <a:spcPct val="120000"/>
              </a:lnSpc>
              <a:spcBef>
                <a:spcPct val="0"/>
              </a:spcBef>
              <a:defRPr/>
            </a:pPr>
            <a:r>
              <a:rPr lang="en-US" altLang="en-US" sz="2400" dirty="0"/>
              <a:t>Portage Path Behavioral Health </a:t>
            </a:r>
            <a:endParaRPr lang="en-US" altLang="en-US" sz="2400" dirty="0">
              <a:cs typeface="Times New Roman"/>
            </a:endParaRPr>
          </a:p>
        </p:txBody>
      </p:sp>
      <p:sp>
        <p:nvSpPr>
          <p:cNvPr id="5124" name="Slide Number Placeholder 1">
            <a:extLst>
              <a:ext uri="{FF2B5EF4-FFF2-40B4-BE49-F238E27FC236}">
                <a16:creationId xmlns:a16="http://schemas.microsoft.com/office/drawing/2014/main" id="{B56B6DB5-8F01-CDB4-A9E3-CE2FD30407A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9D4E7E41-8790-4BA8-AE96-AC8695B63407}" type="slidenum">
              <a:rPr lang="en-US" altLang="en-US" sz="1400" smtClean="0">
                <a:solidFill>
                  <a:srgbClr val="FFFFFF"/>
                </a:solidFill>
              </a:rPr>
              <a:pPr>
                <a:spcBef>
                  <a:spcPct val="0"/>
                </a:spcBef>
                <a:buClrTx/>
                <a:buSzTx/>
                <a:buFontTx/>
                <a:buNone/>
              </a:pPr>
              <a:t>1</a:t>
            </a:fld>
            <a:endParaRPr lang="en-US" altLang="en-US" sz="1400">
              <a:solidFill>
                <a:srgbClr val="FFFFFF"/>
              </a:solidFill>
            </a:endParaRPr>
          </a:p>
        </p:txBody>
      </p:sp>
      <p:pic>
        <p:nvPicPr>
          <p:cNvPr id="3" name="Picture 3" descr="Logo, company name&#10;&#10;Description automatically generated">
            <a:extLst>
              <a:ext uri="{FF2B5EF4-FFF2-40B4-BE49-F238E27FC236}">
                <a16:creationId xmlns:a16="http://schemas.microsoft.com/office/drawing/2014/main" id="{939E17D5-14EF-C2C6-C194-9DA6BBEC825A}"/>
              </a:ext>
            </a:extLst>
          </p:cNvPr>
          <p:cNvPicPr>
            <a:picLocks noChangeAspect="1"/>
          </p:cNvPicPr>
          <p:nvPr/>
        </p:nvPicPr>
        <p:blipFill>
          <a:blip r:embed="rId4"/>
          <a:stretch>
            <a:fillRect/>
          </a:stretch>
        </p:blipFill>
        <p:spPr>
          <a:xfrm>
            <a:off x="963186" y="271819"/>
            <a:ext cx="5126773" cy="1303284"/>
          </a:xfrm>
          <a:prstGeom prst="rect">
            <a:avLst/>
          </a:prstGeom>
        </p:spPr>
      </p:pic>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0B1F263-5572-04BA-B96B-5A0297C611EB}"/>
              </a:ext>
            </a:extLst>
          </p:cNvPr>
          <p:cNvSpPr>
            <a:spLocks noGrp="1" noChangeArrowheads="1"/>
          </p:cNvSpPr>
          <p:nvPr>
            <p:ph type="title"/>
          </p:nvPr>
        </p:nvSpPr>
        <p:spPr>
          <a:xfrm>
            <a:off x="1155491" y="685800"/>
            <a:ext cx="6061024" cy="1143000"/>
          </a:xfrm>
        </p:spPr>
        <p:txBody>
          <a:bodyPr>
            <a:normAutofit fontScale="90000"/>
          </a:bodyPr>
          <a:lstStyle/>
          <a:p>
            <a:pPr eaLnBrk="1" hangingPunct="1"/>
            <a:r>
              <a:rPr lang="en-US" altLang="en-US">
                <a:solidFill>
                  <a:srgbClr val="0070C0"/>
                </a:solidFill>
              </a:rPr>
              <a:t>Prevalence of substance use disorders in mental illness</a:t>
            </a:r>
          </a:p>
        </p:txBody>
      </p:sp>
      <p:graphicFrame>
        <p:nvGraphicFramePr>
          <p:cNvPr id="23555" name="Object 3">
            <a:extLst>
              <a:ext uri="{FF2B5EF4-FFF2-40B4-BE49-F238E27FC236}">
                <a16:creationId xmlns:a16="http://schemas.microsoft.com/office/drawing/2014/main" id="{4BCB5F33-F06A-FFDD-0C80-9DEA0416F9F1}"/>
              </a:ext>
            </a:extLst>
          </p:cNvPr>
          <p:cNvGraphicFramePr>
            <a:graphicFrameLocks noGrp="1" noChangeAspect="1"/>
          </p:cNvGraphicFramePr>
          <p:nvPr>
            <p:ph type="chart" idx="1"/>
            <p:extLst>
              <p:ext uri="{D42A27DB-BD31-4B8C-83A1-F6EECF244321}">
                <p14:modId xmlns:p14="http://schemas.microsoft.com/office/powerpoint/2010/main" val="1989610080"/>
              </p:ext>
            </p:extLst>
          </p:nvPr>
        </p:nvGraphicFramePr>
        <p:xfrm>
          <a:off x="920152" y="2352259"/>
          <a:ext cx="5998564" cy="3003030"/>
        </p:xfrm>
        <a:graphic>
          <a:graphicData uri="http://schemas.openxmlformats.org/presentationml/2006/ole">
            <mc:AlternateContent xmlns:mc="http://schemas.openxmlformats.org/markup-compatibility/2006">
              <mc:Choice xmlns:v="urn:schemas-microsoft-com:vml" Requires="v">
                <p:oleObj name="Chart" r:id="rId4" imgW="7772490" imgH="4114800" progId="MSGraph.Chart.8">
                  <p:embed followColorScheme="full"/>
                </p:oleObj>
              </mc:Choice>
              <mc:Fallback>
                <p:oleObj name="Chart" r:id="rId4" imgW="7772490" imgH="4114800" progId="MSGraph.Chart.8">
                  <p:embed followColorScheme="full"/>
                  <p:pic>
                    <p:nvPicPr>
                      <p:cNvPr id="23555" name="Object 3">
                        <a:extLst>
                          <a:ext uri="{FF2B5EF4-FFF2-40B4-BE49-F238E27FC236}">
                            <a16:creationId xmlns:a16="http://schemas.microsoft.com/office/drawing/2014/main" id="{4BCB5F33-F06A-FFDD-0C80-9DEA0416F9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0152" y="2352259"/>
                        <a:ext cx="5998564" cy="3003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3556" name="Slide Number Placeholder 1">
            <a:extLst>
              <a:ext uri="{FF2B5EF4-FFF2-40B4-BE49-F238E27FC236}">
                <a16:creationId xmlns:a16="http://schemas.microsoft.com/office/drawing/2014/main" id="{5C991353-ECDA-1AD0-DD2D-55494F123C9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5D79128D-8707-4AAA-8775-75FF1DE9B3DF}" type="slidenum">
              <a:rPr lang="en-US" altLang="en-US" sz="1400" smtClean="0"/>
              <a:pPr>
                <a:spcBef>
                  <a:spcPct val="0"/>
                </a:spcBef>
                <a:buClrTx/>
                <a:buSzTx/>
                <a:buFontTx/>
                <a:buNone/>
              </a:pPr>
              <a:t>10</a:t>
            </a:fld>
            <a:endParaRPr lang="en-US" altLang="en-US" sz="140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3E0E115-BF15-F563-383F-DC23A7C2ECD4}"/>
              </a:ext>
            </a:extLst>
          </p:cNvPr>
          <p:cNvSpPr>
            <a:spLocks noGrp="1" noChangeArrowheads="1"/>
          </p:cNvSpPr>
          <p:nvPr>
            <p:ph type="title"/>
          </p:nvPr>
        </p:nvSpPr>
        <p:spPr>
          <a:xfrm>
            <a:off x="264226" y="696913"/>
            <a:ext cx="6849093" cy="1143000"/>
          </a:xfrm>
        </p:spPr>
        <p:txBody>
          <a:bodyPr>
            <a:normAutofit fontScale="90000"/>
          </a:bodyPr>
          <a:lstStyle/>
          <a:p>
            <a:pPr eaLnBrk="1" hangingPunct="1"/>
            <a:r>
              <a:rPr lang="en-US" altLang="en-US" dirty="0">
                <a:solidFill>
                  <a:srgbClr val="0070C0"/>
                </a:solidFill>
              </a:rPr>
              <a:t>Prevalence of Co-Occurring Disorders-ECA Study</a:t>
            </a:r>
          </a:p>
        </p:txBody>
      </p:sp>
      <p:graphicFrame>
        <p:nvGraphicFramePr>
          <p:cNvPr id="25603" name="Object 3">
            <a:extLst>
              <a:ext uri="{FF2B5EF4-FFF2-40B4-BE49-F238E27FC236}">
                <a16:creationId xmlns:a16="http://schemas.microsoft.com/office/drawing/2014/main" id="{B5B7F775-9CF3-931C-C9C5-ADAB1B130358}"/>
              </a:ext>
            </a:extLst>
          </p:cNvPr>
          <p:cNvGraphicFramePr>
            <a:graphicFrameLocks noGrp="1" noChangeAspect="1"/>
          </p:cNvGraphicFramePr>
          <p:nvPr>
            <p:ph type="chart" idx="1"/>
            <p:extLst>
              <p:ext uri="{D42A27DB-BD31-4B8C-83A1-F6EECF244321}">
                <p14:modId xmlns:p14="http://schemas.microsoft.com/office/powerpoint/2010/main" val="577542149"/>
              </p:ext>
            </p:extLst>
          </p:nvPr>
        </p:nvGraphicFramePr>
        <p:xfrm>
          <a:off x="469075" y="1926563"/>
          <a:ext cx="7772400" cy="4114800"/>
        </p:xfrm>
        <a:graphic>
          <a:graphicData uri="http://schemas.openxmlformats.org/presentationml/2006/ole">
            <mc:AlternateContent xmlns:mc="http://schemas.openxmlformats.org/markup-compatibility/2006">
              <mc:Choice xmlns:v="urn:schemas-microsoft-com:vml" Requires="v">
                <p:oleObj name="Chart" r:id="rId4" imgW="8106091" imgH="4429487" progId="MSGraph.Chart.8">
                  <p:embed followColorScheme="full"/>
                </p:oleObj>
              </mc:Choice>
              <mc:Fallback>
                <p:oleObj name="Chart" r:id="rId4" imgW="8106091" imgH="4429487" progId="MSGraph.Chart.8">
                  <p:embed followColorScheme="full"/>
                  <p:pic>
                    <p:nvPicPr>
                      <p:cNvPr id="25603" name="Object 3">
                        <a:extLst>
                          <a:ext uri="{FF2B5EF4-FFF2-40B4-BE49-F238E27FC236}">
                            <a16:creationId xmlns:a16="http://schemas.microsoft.com/office/drawing/2014/main" id="{B5B7F775-9CF3-931C-C9C5-ADAB1B13035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9075" y="1926563"/>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5606" name="Slide Number Placeholder 1">
            <a:extLst>
              <a:ext uri="{FF2B5EF4-FFF2-40B4-BE49-F238E27FC236}">
                <a16:creationId xmlns:a16="http://schemas.microsoft.com/office/drawing/2014/main" id="{DC431757-2315-D544-4346-B96D99A54C9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A93EB3D3-80CF-4037-AF06-063C4BFF9CBA}" type="slidenum">
              <a:rPr lang="en-US" altLang="en-US" sz="1400" smtClean="0"/>
              <a:pPr>
                <a:spcBef>
                  <a:spcPct val="0"/>
                </a:spcBef>
                <a:buClrTx/>
                <a:buSzTx/>
                <a:buFontTx/>
                <a:buNone/>
              </a:pPr>
              <a:t>11</a:t>
            </a:fld>
            <a:endParaRPr lang="en-US" altLang="en-US" sz="1400"/>
          </a:p>
        </p:txBody>
      </p:sp>
      <p:sp>
        <p:nvSpPr>
          <p:cNvPr id="25604" name="Text Box 4">
            <a:extLst>
              <a:ext uri="{FF2B5EF4-FFF2-40B4-BE49-F238E27FC236}">
                <a16:creationId xmlns:a16="http://schemas.microsoft.com/office/drawing/2014/main" id="{3B26171B-F4CE-1216-5EAE-1714B5ECCB69}"/>
              </a:ext>
            </a:extLst>
          </p:cNvPr>
          <p:cNvSpPr txBox="1">
            <a:spLocks noChangeArrowheads="1"/>
          </p:cNvSpPr>
          <p:nvPr/>
        </p:nvSpPr>
        <p:spPr bwMode="auto">
          <a:xfrm rot="16200000" flipH="1">
            <a:off x="-262463" y="3364892"/>
            <a:ext cx="2300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r>
              <a:rPr lang="en-US" altLang="en-US" sz="2400" dirty="0">
                <a:latin typeface="Times" panose="02020603050405020304" pitchFamily="18" charset="0"/>
              </a:rPr>
              <a:t>% of respondents</a:t>
            </a:r>
          </a:p>
        </p:txBody>
      </p:sp>
      <p:sp>
        <p:nvSpPr>
          <p:cNvPr id="25605" name="Text Box 5">
            <a:extLst>
              <a:ext uri="{FF2B5EF4-FFF2-40B4-BE49-F238E27FC236}">
                <a16:creationId xmlns:a16="http://schemas.microsoft.com/office/drawing/2014/main" id="{A2E7A2F6-83EE-DF24-A9E0-6452D0A34434}"/>
              </a:ext>
            </a:extLst>
          </p:cNvPr>
          <p:cNvSpPr txBox="1">
            <a:spLocks noChangeArrowheads="1"/>
          </p:cNvSpPr>
          <p:nvPr/>
        </p:nvSpPr>
        <p:spPr bwMode="auto">
          <a:xfrm>
            <a:off x="3546763" y="6413849"/>
            <a:ext cx="2603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r>
              <a:rPr lang="en-US" altLang="en-US" sz="1800" dirty="0" err="1">
                <a:latin typeface="Times" panose="02020603050405020304" pitchFamily="18" charset="0"/>
              </a:rPr>
              <a:t>Regier</a:t>
            </a:r>
            <a:r>
              <a:rPr lang="en-US" altLang="en-US" sz="1800" dirty="0">
                <a:latin typeface="Times" panose="02020603050405020304" pitchFamily="18" charset="0"/>
              </a:rPr>
              <a:t> et al., JAMA, 1990</a:t>
            </a:r>
            <a:endParaRPr lang="en-US" altLang="en-US" sz="2400" dirty="0">
              <a:latin typeface="Times" panose="02020603050405020304" pitchFamily="18" charset="0"/>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544C0870-93F3-AC97-13B8-10877A6892E9}"/>
              </a:ext>
            </a:extLst>
          </p:cNvPr>
          <p:cNvSpPr>
            <a:spLocks noGrp="1" noChangeArrowheads="1"/>
          </p:cNvSpPr>
          <p:nvPr>
            <p:ph type="title"/>
          </p:nvPr>
        </p:nvSpPr>
        <p:spPr>
          <a:xfrm>
            <a:off x="630836" y="685800"/>
            <a:ext cx="6535712" cy="1143000"/>
          </a:xfrm>
        </p:spPr>
        <p:txBody>
          <a:bodyPr>
            <a:normAutofit fontScale="90000"/>
          </a:bodyPr>
          <a:lstStyle/>
          <a:p>
            <a:pPr eaLnBrk="1" hangingPunct="1"/>
            <a:r>
              <a:rPr lang="en-US" altLang="en-US">
                <a:solidFill>
                  <a:srgbClr val="0070C0"/>
                </a:solidFill>
              </a:rPr>
              <a:t>Prevalence of mental illness in alcohol disorder samples</a:t>
            </a:r>
          </a:p>
        </p:txBody>
      </p:sp>
      <p:graphicFrame>
        <p:nvGraphicFramePr>
          <p:cNvPr id="27651" name="Object 3">
            <a:extLst>
              <a:ext uri="{FF2B5EF4-FFF2-40B4-BE49-F238E27FC236}">
                <a16:creationId xmlns:a16="http://schemas.microsoft.com/office/drawing/2014/main" id="{BA55BFE1-06FB-BA1C-4387-DDF24AA38A08}"/>
              </a:ext>
            </a:extLst>
          </p:cNvPr>
          <p:cNvGraphicFramePr>
            <a:graphicFrameLocks noGrp="1" noChangeAspect="1"/>
          </p:cNvGraphicFramePr>
          <p:nvPr>
            <p:ph type="chart" sz="half" idx="1"/>
            <p:extLst>
              <p:ext uri="{D42A27DB-BD31-4B8C-83A1-F6EECF244321}">
                <p14:modId xmlns:p14="http://schemas.microsoft.com/office/powerpoint/2010/main" val="587670456"/>
              </p:ext>
            </p:extLst>
          </p:nvPr>
        </p:nvGraphicFramePr>
        <p:xfrm>
          <a:off x="318541" y="2186066"/>
          <a:ext cx="3810000" cy="4114800"/>
        </p:xfrm>
        <a:graphic>
          <a:graphicData uri="http://schemas.openxmlformats.org/presentationml/2006/ole">
            <mc:AlternateContent xmlns:mc="http://schemas.openxmlformats.org/markup-compatibility/2006">
              <mc:Choice xmlns:v="urn:schemas-microsoft-com:vml" Requires="v">
                <p:oleObj name="Chart" r:id="rId4" imgW="3810361" imgH="4115162" progId="MSGraph.Chart.8">
                  <p:embed followColorScheme="full"/>
                </p:oleObj>
              </mc:Choice>
              <mc:Fallback>
                <p:oleObj name="Chart" r:id="rId4" imgW="3810361" imgH="4115162" progId="MSGraph.Chart.8">
                  <p:embed followColorScheme="full"/>
                  <p:pic>
                    <p:nvPicPr>
                      <p:cNvPr id="27651" name="Object 3">
                        <a:extLst>
                          <a:ext uri="{FF2B5EF4-FFF2-40B4-BE49-F238E27FC236}">
                            <a16:creationId xmlns:a16="http://schemas.microsoft.com/office/drawing/2014/main" id="{BA55BFE1-06FB-BA1C-4387-DDF24AA38A0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8541" y="2186066"/>
                        <a:ext cx="38100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6388" name="Rectangle 4">
            <a:extLst>
              <a:ext uri="{FF2B5EF4-FFF2-40B4-BE49-F238E27FC236}">
                <a16:creationId xmlns:a16="http://schemas.microsoft.com/office/drawing/2014/main" id="{3D424D67-C530-8B2B-DAFB-564E4DCD44C4}"/>
              </a:ext>
            </a:extLst>
          </p:cNvPr>
          <p:cNvSpPr>
            <a:spLocks noGrp="1" noChangeArrowheads="1"/>
          </p:cNvSpPr>
          <p:nvPr>
            <p:ph type="body" sz="half" idx="2"/>
          </p:nvPr>
        </p:nvSpPr>
        <p:spPr>
          <a:xfrm>
            <a:off x="4293433" y="2678243"/>
            <a:ext cx="3472722" cy="3886200"/>
          </a:xfrm>
        </p:spPr>
        <p:txBody>
          <a:bodyPr vert="horz" lIns="91440" tIns="45720" rIns="91440" bIns="45720" rtlCol="0" anchor="t">
            <a:normAutofit/>
          </a:bodyPr>
          <a:lstStyle/>
          <a:p>
            <a:pPr>
              <a:defRPr/>
            </a:pPr>
            <a:r>
              <a:rPr lang="en-US" altLang="en-US" sz="2000"/>
              <a:t>In community, 24.4% have mental illness </a:t>
            </a:r>
          </a:p>
          <a:p>
            <a:pPr eaLnBrk="1" hangingPunct="1">
              <a:defRPr/>
            </a:pPr>
            <a:r>
              <a:rPr lang="en-US" altLang="en-US" sz="2000"/>
              <a:t>In institutions, 55% have mental illness</a:t>
            </a:r>
          </a:p>
          <a:p>
            <a:pPr eaLnBrk="1" hangingPunct="1">
              <a:defRPr/>
            </a:pPr>
            <a:r>
              <a:rPr lang="en-US" altLang="en-US" sz="2000"/>
              <a:t>In substance abuse treatment, 65% have mental illness</a:t>
            </a:r>
          </a:p>
          <a:p>
            <a:pPr eaLnBrk="1" hangingPunct="1">
              <a:defRPr/>
            </a:pPr>
            <a:endParaRPr lang="en-US" altLang="en-US" sz="2000"/>
          </a:p>
          <a:p>
            <a:pPr eaLnBrk="1" hangingPunct="1">
              <a:buFont typeface="Wingdings" panose="05000000000000000000" pitchFamily="2" charset="2"/>
              <a:buNone/>
              <a:defRPr/>
            </a:pPr>
            <a:endParaRPr lang="en-US" altLang="en-US" sz="2800">
              <a:solidFill>
                <a:srgbClr val="0066FF"/>
              </a:solidFill>
            </a:endParaRPr>
          </a:p>
        </p:txBody>
      </p:sp>
      <p:sp>
        <p:nvSpPr>
          <p:cNvPr id="27653" name="Slide Number Placeholder 1">
            <a:extLst>
              <a:ext uri="{FF2B5EF4-FFF2-40B4-BE49-F238E27FC236}">
                <a16:creationId xmlns:a16="http://schemas.microsoft.com/office/drawing/2014/main" id="{0282407A-FA45-5D5F-8318-F75395DF081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2F9FB572-E07E-4673-A343-39B3EE34BE17}" type="slidenum">
              <a:rPr lang="en-US" altLang="en-US" sz="1400" smtClean="0"/>
              <a:pPr>
                <a:spcBef>
                  <a:spcPct val="0"/>
                </a:spcBef>
                <a:buClrTx/>
                <a:buSzTx/>
                <a:buFontTx/>
                <a:buNone/>
              </a:pPr>
              <a:t>12</a:t>
            </a:fld>
            <a:endParaRPr lang="en-US" altLang="en-US" sz="1400"/>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87F41E1-B1FA-1AD6-15CE-D0F906C1558E}"/>
              </a:ext>
            </a:extLst>
          </p:cNvPr>
          <p:cNvSpPr>
            <a:spLocks noGrp="1" noChangeArrowheads="1"/>
          </p:cNvSpPr>
          <p:nvPr>
            <p:ph type="title"/>
          </p:nvPr>
        </p:nvSpPr>
        <p:spPr/>
        <p:txBody>
          <a:bodyPr/>
          <a:lstStyle/>
          <a:p>
            <a:pPr eaLnBrk="1" hangingPunct="1"/>
            <a:r>
              <a:rPr lang="en-US" altLang="en-US">
                <a:solidFill>
                  <a:srgbClr val="0070C0"/>
                </a:solidFill>
              </a:rPr>
              <a:t>Types of Dual Disorders</a:t>
            </a:r>
          </a:p>
        </p:txBody>
      </p:sp>
      <p:sp>
        <p:nvSpPr>
          <p:cNvPr id="26627" name="Rectangle 3">
            <a:extLst>
              <a:ext uri="{FF2B5EF4-FFF2-40B4-BE49-F238E27FC236}">
                <a16:creationId xmlns:a16="http://schemas.microsoft.com/office/drawing/2014/main" id="{685E22E6-7ADD-60ED-7DB4-94C20D4E486B}"/>
              </a:ext>
            </a:extLst>
          </p:cNvPr>
          <p:cNvSpPr>
            <a:spLocks noGrp="1" noChangeArrowheads="1"/>
          </p:cNvSpPr>
          <p:nvPr>
            <p:ph idx="1"/>
          </p:nvPr>
        </p:nvSpPr>
        <p:spPr/>
        <p:txBody>
          <a:bodyPr/>
          <a:lstStyle/>
          <a:p>
            <a:pPr eaLnBrk="1" hangingPunct="1">
              <a:defRPr/>
            </a:pPr>
            <a:r>
              <a:rPr lang="en-US" altLang="en-US"/>
              <a:t>Three categories</a:t>
            </a:r>
          </a:p>
          <a:p>
            <a:pPr lvl="1" eaLnBrk="1" hangingPunct="1">
              <a:defRPr/>
            </a:pPr>
            <a:r>
              <a:rPr lang="en-US" altLang="en-US"/>
              <a:t>Milder mood/anxiety disorder with substance use disorder</a:t>
            </a:r>
          </a:p>
          <a:p>
            <a:pPr lvl="1" eaLnBrk="1" hangingPunct="1">
              <a:defRPr/>
            </a:pPr>
            <a:r>
              <a:rPr lang="en-US" altLang="en-US"/>
              <a:t>Personality disorder and substance use disorder</a:t>
            </a:r>
          </a:p>
          <a:p>
            <a:pPr lvl="1" eaLnBrk="1" hangingPunct="1">
              <a:defRPr/>
            </a:pPr>
            <a:r>
              <a:rPr lang="en-US" altLang="en-US"/>
              <a:t>Severe mental illness and substance use disorder </a:t>
            </a:r>
          </a:p>
        </p:txBody>
      </p:sp>
      <p:sp>
        <p:nvSpPr>
          <p:cNvPr id="29700" name="Slide Number Placeholder 1">
            <a:extLst>
              <a:ext uri="{FF2B5EF4-FFF2-40B4-BE49-F238E27FC236}">
                <a16:creationId xmlns:a16="http://schemas.microsoft.com/office/drawing/2014/main" id="{785382A3-7125-B328-EF47-25B82BB48E5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38ED92EF-DD36-44D5-8E3D-D90D8A42F629}" type="slidenum">
              <a:rPr lang="en-US" altLang="en-US" sz="1400" smtClean="0"/>
              <a:pPr>
                <a:spcBef>
                  <a:spcPct val="0"/>
                </a:spcBef>
                <a:buClrTx/>
                <a:buSzTx/>
                <a:buFontTx/>
                <a:buNone/>
              </a:pPr>
              <a:t>13</a:t>
            </a:fld>
            <a:endParaRPr lang="en-US" altLang="en-US" sz="1400"/>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F2954EEC-A7C2-2D33-693B-19D688D72A45}"/>
              </a:ext>
            </a:extLst>
          </p:cNvPr>
          <p:cNvSpPr>
            <a:spLocks noGrp="1" noChangeArrowheads="1"/>
          </p:cNvSpPr>
          <p:nvPr>
            <p:ph type="title"/>
          </p:nvPr>
        </p:nvSpPr>
        <p:spPr/>
        <p:txBody>
          <a:bodyPr/>
          <a:lstStyle/>
          <a:p>
            <a:pPr eaLnBrk="1" hangingPunct="1"/>
            <a:r>
              <a:rPr lang="en-US" altLang="en-US">
                <a:solidFill>
                  <a:srgbClr val="0070C0"/>
                </a:solidFill>
              </a:rPr>
              <a:t>SAMI Quadrant Concept</a:t>
            </a:r>
          </a:p>
        </p:txBody>
      </p:sp>
      <p:sp>
        <p:nvSpPr>
          <p:cNvPr id="183299" name="Rectangle 3">
            <a:extLst>
              <a:ext uri="{FF2B5EF4-FFF2-40B4-BE49-F238E27FC236}">
                <a16:creationId xmlns:a16="http://schemas.microsoft.com/office/drawing/2014/main" id="{0F03AFAE-AE20-FF1D-6ED2-068395586606}"/>
              </a:ext>
            </a:extLst>
          </p:cNvPr>
          <p:cNvSpPr>
            <a:spLocks noGrp="1" noChangeArrowheads="1"/>
          </p:cNvSpPr>
          <p:nvPr>
            <p:ph idx="1"/>
          </p:nvPr>
        </p:nvSpPr>
        <p:spPr/>
        <p:txBody>
          <a:bodyPr vert="horz" lIns="91440" tIns="45720" rIns="91440" bIns="45720" rtlCol="0" anchor="t">
            <a:noAutofit/>
          </a:bodyPr>
          <a:lstStyle/>
          <a:p>
            <a:pPr eaLnBrk="1" hangingPunct="1">
              <a:lnSpc>
                <a:spcPct val="90000"/>
              </a:lnSpc>
              <a:defRPr/>
            </a:pPr>
            <a:r>
              <a:rPr lang="en-US" sz="2000"/>
              <a:t>Singer, Kennedy, &amp; Kola; 1998</a:t>
            </a:r>
          </a:p>
          <a:p>
            <a:pPr eaLnBrk="1" hangingPunct="1">
              <a:lnSpc>
                <a:spcPct val="90000"/>
              </a:lnSpc>
              <a:defRPr/>
            </a:pPr>
            <a:r>
              <a:rPr lang="en-US" sz="2000"/>
              <a:t>Concept: SAMI clients cover a wide range, with differing characteristics and Rx needs</a:t>
            </a:r>
          </a:p>
          <a:p>
            <a:pPr eaLnBrk="1" hangingPunct="1">
              <a:lnSpc>
                <a:spcPct val="90000"/>
              </a:lnSpc>
              <a:defRPr/>
            </a:pPr>
            <a:r>
              <a:rPr lang="en-US" sz="2000"/>
              <a:t>Divides patients into 4 quadrants based on </a:t>
            </a:r>
            <a:r>
              <a:rPr lang="en-US" sz="2000" u="sng"/>
              <a:t>severity</a:t>
            </a:r>
            <a:r>
              <a:rPr lang="en-US" sz="2000"/>
              <a:t> of illnesses:</a:t>
            </a:r>
          </a:p>
          <a:p>
            <a:pPr lvl="1" eaLnBrk="1" hangingPunct="1">
              <a:lnSpc>
                <a:spcPct val="90000"/>
              </a:lnSpc>
              <a:defRPr/>
            </a:pPr>
            <a:r>
              <a:rPr lang="en-US" sz="2000"/>
              <a:t>Quadrant I	Psych LOW, Substance LOW</a:t>
            </a:r>
          </a:p>
          <a:p>
            <a:pPr lvl="1" eaLnBrk="1" hangingPunct="1">
              <a:lnSpc>
                <a:spcPct val="90000"/>
              </a:lnSpc>
              <a:defRPr/>
            </a:pPr>
            <a:r>
              <a:rPr lang="en-US" sz="2000"/>
              <a:t>Quadrant II	Psych HIGH, Substance LOW</a:t>
            </a:r>
          </a:p>
          <a:p>
            <a:pPr lvl="1" eaLnBrk="1" hangingPunct="1">
              <a:lnSpc>
                <a:spcPct val="90000"/>
              </a:lnSpc>
              <a:defRPr/>
            </a:pPr>
            <a:r>
              <a:rPr lang="en-US" sz="2000"/>
              <a:t>Quadrant III	Psych LOW, Substance HIGH</a:t>
            </a:r>
          </a:p>
          <a:p>
            <a:pPr lvl="1" eaLnBrk="1" hangingPunct="1">
              <a:lnSpc>
                <a:spcPct val="90000"/>
              </a:lnSpc>
              <a:defRPr/>
            </a:pPr>
            <a:r>
              <a:rPr lang="en-US" sz="2000"/>
              <a:t>Quadrant IV	Psych HIGH, Substance HIGH</a:t>
            </a:r>
          </a:p>
          <a:p>
            <a:pPr eaLnBrk="1" hangingPunct="1">
              <a:lnSpc>
                <a:spcPct val="90000"/>
              </a:lnSpc>
              <a:buFont typeface="Wingdings" panose="05000000000000000000" pitchFamily="2" charset="2"/>
              <a:buNone/>
              <a:defRPr/>
            </a:pPr>
            <a:endParaRPr lang="en-US" sz="2000"/>
          </a:p>
        </p:txBody>
      </p:sp>
      <p:sp>
        <p:nvSpPr>
          <p:cNvPr id="31748" name="Slide Number Placeholder 1">
            <a:extLst>
              <a:ext uri="{FF2B5EF4-FFF2-40B4-BE49-F238E27FC236}">
                <a16:creationId xmlns:a16="http://schemas.microsoft.com/office/drawing/2014/main" id="{4A5E79FB-C4C3-3A14-17E8-39377F98963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1341AF59-AD06-4ED3-BBEA-1D053419139A}" type="slidenum">
              <a:rPr lang="en-US" altLang="en-US" sz="1400" smtClean="0"/>
              <a:pPr>
                <a:spcBef>
                  <a:spcPct val="0"/>
                </a:spcBef>
                <a:buClrTx/>
                <a:buSzTx/>
                <a:buFontTx/>
                <a:buNone/>
              </a:pPr>
              <a:t>14</a:t>
            </a:fld>
            <a:endParaRPr lang="en-US" altLang="en-US" sz="140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D7E0A83C-82B2-AA9F-FBE0-34388AD75070}"/>
              </a:ext>
            </a:extLst>
          </p:cNvPr>
          <p:cNvSpPr>
            <a:spLocks noGrp="1" noChangeArrowheads="1"/>
          </p:cNvSpPr>
          <p:nvPr>
            <p:ph type="title"/>
          </p:nvPr>
        </p:nvSpPr>
        <p:spPr/>
        <p:txBody>
          <a:bodyPr/>
          <a:lstStyle/>
          <a:p>
            <a:pPr eaLnBrk="1" hangingPunct="1"/>
            <a:r>
              <a:rPr lang="en-US" altLang="en-US">
                <a:solidFill>
                  <a:srgbClr val="0070C0"/>
                </a:solidFill>
              </a:rPr>
              <a:t>Quadrant I. Psych LOW </a:t>
            </a:r>
            <a:br>
              <a:rPr lang="en-US" altLang="en-US">
                <a:solidFill>
                  <a:srgbClr val="0070C0"/>
                </a:solidFill>
              </a:rPr>
            </a:br>
            <a:r>
              <a:rPr lang="en-US" altLang="en-US">
                <a:solidFill>
                  <a:srgbClr val="0070C0"/>
                </a:solidFill>
              </a:rPr>
              <a:t> + Substance LOW</a:t>
            </a:r>
          </a:p>
        </p:txBody>
      </p:sp>
      <p:sp>
        <p:nvSpPr>
          <p:cNvPr id="187395" name="Rectangle 3">
            <a:extLst>
              <a:ext uri="{FF2B5EF4-FFF2-40B4-BE49-F238E27FC236}">
                <a16:creationId xmlns:a16="http://schemas.microsoft.com/office/drawing/2014/main" id="{8D1A8B61-24D7-B5D0-D848-BB55DFD76D9C}"/>
              </a:ext>
            </a:extLst>
          </p:cNvPr>
          <p:cNvSpPr>
            <a:spLocks noGrp="1" noChangeArrowheads="1"/>
          </p:cNvSpPr>
          <p:nvPr>
            <p:ph idx="1"/>
          </p:nvPr>
        </p:nvSpPr>
        <p:spPr/>
        <p:txBody>
          <a:bodyPr/>
          <a:lstStyle/>
          <a:p>
            <a:pPr eaLnBrk="1" hangingPunct="1">
              <a:lnSpc>
                <a:spcPct val="90000"/>
              </a:lnSpc>
              <a:defRPr/>
            </a:pPr>
            <a:r>
              <a:rPr lang="en-US"/>
              <a:t>Wide range of psych diagnoses, similar to Quadrant III</a:t>
            </a:r>
          </a:p>
          <a:p>
            <a:pPr eaLnBrk="1" hangingPunct="1">
              <a:lnSpc>
                <a:spcPct val="90000"/>
              </a:lnSpc>
              <a:defRPr/>
            </a:pPr>
            <a:r>
              <a:rPr lang="en-US"/>
              <a:t>Substance misuse or abuse</a:t>
            </a:r>
          </a:p>
          <a:p>
            <a:pPr eaLnBrk="1" hangingPunct="1">
              <a:lnSpc>
                <a:spcPct val="90000"/>
              </a:lnSpc>
              <a:defRPr/>
            </a:pPr>
            <a:r>
              <a:rPr lang="en-US"/>
              <a:t>Wide range: SES and employment</a:t>
            </a:r>
          </a:p>
          <a:p>
            <a:pPr eaLnBrk="1" hangingPunct="1">
              <a:lnSpc>
                <a:spcPct val="90000"/>
              </a:lnSpc>
              <a:defRPr/>
            </a:pPr>
            <a:r>
              <a:rPr lang="en-US"/>
              <a:t>Usually don’t require meds</a:t>
            </a:r>
          </a:p>
          <a:p>
            <a:pPr eaLnBrk="1" hangingPunct="1">
              <a:lnSpc>
                <a:spcPct val="90000"/>
              </a:lnSpc>
              <a:defRPr/>
            </a:pPr>
            <a:r>
              <a:rPr lang="en-US"/>
              <a:t>Emphasis on social support + coping skills</a:t>
            </a:r>
          </a:p>
          <a:p>
            <a:pPr eaLnBrk="1" hangingPunct="1">
              <a:lnSpc>
                <a:spcPct val="90000"/>
              </a:lnSpc>
              <a:defRPr/>
            </a:pPr>
            <a:r>
              <a:rPr lang="en-US"/>
              <a:t>Most closely resembles the general population</a:t>
            </a:r>
          </a:p>
          <a:p>
            <a:pPr eaLnBrk="1" hangingPunct="1">
              <a:lnSpc>
                <a:spcPct val="90000"/>
              </a:lnSpc>
              <a:defRPr/>
            </a:pPr>
            <a:endParaRPr lang="en-US"/>
          </a:p>
        </p:txBody>
      </p:sp>
      <p:sp>
        <p:nvSpPr>
          <p:cNvPr id="33796" name="Slide Number Placeholder 1">
            <a:extLst>
              <a:ext uri="{FF2B5EF4-FFF2-40B4-BE49-F238E27FC236}">
                <a16:creationId xmlns:a16="http://schemas.microsoft.com/office/drawing/2014/main" id="{51CC9670-C234-0A97-F566-4314177FCB5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733A295E-E0AE-4FFA-8906-34B43D117765}" type="slidenum">
              <a:rPr lang="en-US" altLang="en-US" sz="1400" smtClean="0"/>
              <a:pPr>
                <a:spcBef>
                  <a:spcPct val="0"/>
                </a:spcBef>
                <a:buClrTx/>
                <a:buSzTx/>
                <a:buFontTx/>
                <a:buNone/>
              </a:pPr>
              <a:t>15</a:t>
            </a:fld>
            <a:endParaRPr lang="en-US" altLang="en-US" sz="1400"/>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934AC71E-5398-2E38-07DA-6CD54A3A5A01}"/>
              </a:ext>
            </a:extLst>
          </p:cNvPr>
          <p:cNvSpPr>
            <a:spLocks noGrp="1" noChangeArrowheads="1"/>
          </p:cNvSpPr>
          <p:nvPr>
            <p:ph type="title"/>
          </p:nvPr>
        </p:nvSpPr>
        <p:spPr/>
        <p:txBody>
          <a:bodyPr/>
          <a:lstStyle/>
          <a:p>
            <a:pPr eaLnBrk="1" hangingPunct="1"/>
            <a:r>
              <a:rPr lang="en-US" altLang="en-US">
                <a:solidFill>
                  <a:srgbClr val="0070C0"/>
                </a:solidFill>
              </a:rPr>
              <a:t>Quadrant II. Psych HIGH </a:t>
            </a:r>
            <a:br>
              <a:rPr lang="en-US" altLang="en-US">
                <a:solidFill>
                  <a:srgbClr val="0070C0"/>
                </a:solidFill>
              </a:rPr>
            </a:br>
            <a:r>
              <a:rPr lang="en-US" altLang="en-US">
                <a:solidFill>
                  <a:srgbClr val="0070C0"/>
                </a:solidFill>
              </a:rPr>
              <a:t> + Substance LOW</a:t>
            </a:r>
          </a:p>
        </p:txBody>
      </p:sp>
      <p:sp>
        <p:nvSpPr>
          <p:cNvPr id="186371" name="Rectangle 3">
            <a:extLst>
              <a:ext uri="{FF2B5EF4-FFF2-40B4-BE49-F238E27FC236}">
                <a16:creationId xmlns:a16="http://schemas.microsoft.com/office/drawing/2014/main" id="{84E447E7-DC0A-E7AB-B10F-723A46F93DE4}"/>
              </a:ext>
            </a:extLst>
          </p:cNvPr>
          <p:cNvSpPr>
            <a:spLocks noGrp="1" noChangeArrowheads="1"/>
          </p:cNvSpPr>
          <p:nvPr>
            <p:ph idx="1"/>
          </p:nvPr>
        </p:nvSpPr>
        <p:spPr/>
        <p:txBody>
          <a:bodyPr/>
          <a:lstStyle/>
          <a:p>
            <a:pPr eaLnBrk="1" hangingPunct="1">
              <a:defRPr/>
            </a:pPr>
            <a:r>
              <a:rPr lang="en-US"/>
              <a:t>Psych diagnoses similar to Quadrant IV</a:t>
            </a:r>
          </a:p>
          <a:p>
            <a:pPr eaLnBrk="1" hangingPunct="1">
              <a:defRPr/>
            </a:pPr>
            <a:r>
              <a:rPr lang="en-US"/>
              <a:t>Substance misuse or abuse</a:t>
            </a:r>
          </a:p>
          <a:p>
            <a:pPr lvl="1" eaLnBrk="1" hangingPunct="1">
              <a:defRPr/>
            </a:pPr>
            <a:r>
              <a:rPr lang="en-US"/>
              <a:t>Very little use </a:t>
            </a:r>
            <a:r>
              <a:rPr lang="en-US">
                <a:sym typeface="Wingdings" pitchFamily="2" charset="2"/>
              </a:rPr>
              <a:t> re-hospitalization</a:t>
            </a:r>
          </a:p>
          <a:p>
            <a:pPr lvl="1" eaLnBrk="1" hangingPunct="1">
              <a:defRPr/>
            </a:pPr>
            <a:r>
              <a:rPr lang="en-US">
                <a:sym typeface="Wingdings" pitchFamily="2" charset="2"/>
              </a:rPr>
              <a:t>But, rarely addressed by MH clinicians</a:t>
            </a:r>
            <a:endParaRPr lang="en-US"/>
          </a:p>
          <a:p>
            <a:pPr eaLnBrk="1" hangingPunct="1">
              <a:defRPr/>
            </a:pPr>
            <a:r>
              <a:rPr lang="en-US"/>
              <a:t>Main Rx in MH system with psychotropics</a:t>
            </a:r>
          </a:p>
          <a:p>
            <a:pPr eaLnBrk="1" hangingPunct="1">
              <a:defRPr/>
            </a:pPr>
            <a:r>
              <a:rPr lang="en-US"/>
              <a:t>Slightly higher percentage (15%) may be employed vs. Quadrant IV</a:t>
            </a:r>
          </a:p>
        </p:txBody>
      </p:sp>
      <p:sp>
        <p:nvSpPr>
          <p:cNvPr id="35844" name="Slide Number Placeholder 1">
            <a:extLst>
              <a:ext uri="{FF2B5EF4-FFF2-40B4-BE49-F238E27FC236}">
                <a16:creationId xmlns:a16="http://schemas.microsoft.com/office/drawing/2014/main" id="{9535D19D-2901-B685-F734-10756C1D315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CE7A9014-A39C-493D-82A9-A2C019C91586}" type="slidenum">
              <a:rPr lang="en-US" altLang="en-US" sz="1400" smtClean="0"/>
              <a:pPr>
                <a:spcBef>
                  <a:spcPct val="0"/>
                </a:spcBef>
                <a:buClrTx/>
                <a:buSzTx/>
                <a:buFontTx/>
                <a:buNone/>
              </a:pPr>
              <a:t>16</a:t>
            </a:fld>
            <a:endParaRPr lang="en-US" altLang="en-US" sz="1400"/>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CD9C5E7-BD40-E154-F012-B838B9800EC8}"/>
              </a:ext>
            </a:extLst>
          </p:cNvPr>
          <p:cNvSpPr>
            <a:spLocks noGrp="1" noChangeArrowheads="1"/>
          </p:cNvSpPr>
          <p:nvPr>
            <p:ph type="title"/>
          </p:nvPr>
        </p:nvSpPr>
        <p:spPr/>
        <p:txBody>
          <a:bodyPr/>
          <a:lstStyle/>
          <a:p>
            <a:pPr eaLnBrk="1" hangingPunct="1"/>
            <a:r>
              <a:rPr lang="en-US" altLang="en-US">
                <a:solidFill>
                  <a:srgbClr val="0070C0"/>
                </a:solidFill>
              </a:rPr>
              <a:t>Quadrant III. Psych LOW </a:t>
            </a:r>
            <a:br>
              <a:rPr lang="en-US" altLang="en-US">
                <a:solidFill>
                  <a:srgbClr val="0070C0"/>
                </a:solidFill>
              </a:rPr>
            </a:br>
            <a:r>
              <a:rPr lang="en-US" altLang="en-US">
                <a:solidFill>
                  <a:srgbClr val="0070C0"/>
                </a:solidFill>
              </a:rPr>
              <a:t> + Substance Use HIGH</a:t>
            </a:r>
          </a:p>
        </p:txBody>
      </p:sp>
      <p:sp>
        <p:nvSpPr>
          <p:cNvPr id="185347" name="Rectangle 3">
            <a:extLst>
              <a:ext uri="{FF2B5EF4-FFF2-40B4-BE49-F238E27FC236}">
                <a16:creationId xmlns:a16="http://schemas.microsoft.com/office/drawing/2014/main" id="{FF8EBE17-67B7-CEB8-5646-E9DA974F8419}"/>
              </a:ext>
            </a:extLst>
          </p:cNvPr>
          <p:cNvSpPr>
            <a:spLocks noGrp="1" noChangeArrowheads="1"/>
          </p:cNvSpPr>
          <p:nvPr>
            <p:ph idx="1"/>
          </p:nvPr>
        </p:nvSpPr>
        <p:spPr/>
        <p:txBody>
          <a:bodyPr/>
          <a:lstStyle/>
          <a:p>
            <a:pPr eaLnBrk="1" hangingPunct="1">
              <a:defRPr/>
            </a:pPr>
            <a:r>
              <a:rPr lang="en-US"/>
              <a:t>Substance Dependence with long and chronic course</a:t>
            </a:r>
          </a:p>
          <a:p>
            <a:pPr eaLnBrk="1" hangingPunct="1">
              <a:defRPr/>
            </a:pPr>
            <a:r>
              <a:rPr lang="en-US"/>
              <a:t>PTSD, other anxiety disorders, eating disorders, ADHD, mild depression, etc.</a:t>
            </a:r>
          </a:p>
          <a:p>
            <a:pPr eaLnBrk="1" hangingPunct="1">
              <a:defRPr/>
            </a:pPr>
            <a:r>
              <a:rPr lang="en-US"/>
              <a:t>Wide range: employment and SES</a:t>
            </a:r>
          </a:p>
          <a:p>
            <a:pPr eaLnBrk="1" hangingPunct="1">
              <a:defRPr/>
            </a:pPr>
            <a:r>
              <a:rPr lang="en-US"/>
              <a:t>Main Rx in CD system</a:t>
            </a:r>
          </a:p>
          <a:p>
            <a:pPr eaLnBrk="1" hangingPunct="1">
              <a:defRPr/>
            </a:pPr>
            <a:r>
              <a:rPr lang="en-US"/>
              <a:t>Not likely to be on long-term psychotropics</a:t>
            </a:r>
          </a:p>
        </p:txBody>
      </p:sp>
      <p:sp>
        <p:nvSpPr>
          <p:cNvPr id="37892" name="Slide Number Placeholder 1">
            <a:extLst>
              <a:ext uri="{FF2B5EF4-FFF2-40B4-BE49-F238E27FC236}">
                <a16:creationId xmlns:a16="http://schemas.microsoft.com/office/drawing/2014/main" id="{9B2AD871-4B78-6821-76D0-795ACAC3FFD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701C49CF-B8CC-41CF-BCEF-5C3BC9037591}" type="slidenum">
              <a:rPr lang="en-US" altLang="en-US" sz="1400" smtClean="0"/>
              <a:pPr>
                <a:spcBef>
                  <a:spcPct val="0"/>
                </a:spcBef>
                <a:buClrTx/>
                <a:buSzTx/>
                <a:buFontTx/>
                <a:buNone/>
              </a:pPr>
              <a:t>17</a:t>
            </a:fld>
            <a:endParaRPr lang="en-US" altLang="en-US" sz="1400"/>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8E8068E-1AB5-1D35-38D0-5052309D5A5A}"/>
              </a:ext>
            </a:extLst>
          </p:cNvPr>
          <p:cNvSpPr>
            <a:spLocks noGrp="1" noChangeArrowheads="1"/>
          </p:cNvSpPr>
          <p:nvPr>
            <p:ph type="title"/>
          </p:nvPr>
        </p:nvSpPr>
        <p:spPr/>
        <p:txBody>
          <a:bodyPr/>
          <a:lstStyle/>
          <a:p>
            <a:pPr eaLnBrk="1" hangingPunct="1"/>
            <a:r>
              <a:rPr lang="en-US" altLang="en-US">
                <a:solidFill>
                  <a:srgbClr val="0070C0"/>
                </a:solidFill>
              </a:rPr>
              <a:t>Quadrant IV. Psych HIGH</a:t>
            </a:r>
            <a:br>
              <a:rPr lang="en-US" altLang="en-US">
                <a:solidFill>
                  <a:srgbClr val="0070C0"/>
                </a:solidFill>
              </a:rPr>
            </a:br>
            <a:r>
              <a:rPr lang="en-US" altLang="en-US">
                <a:solidFill>
                  <a:srgbClr val="0070C0"/>
                </a:solidFill>
              </a:rPr>
              <a:t>+ Substance Use HIGH</a:t>
            </a:r>
          </a:p>
        </p:txBody>
      </p:sp>
      <p:sp>
        <p:nvSpPr>
          <p:cNvPr id="184323" name="Rectangle 3">
            <a:extLst>
              <a:ext uri="{FF2B5EF4-FFF2-40B4-BE49-F238E27FC236}">
                <a16:creationId xmlns:a16="http://schemas.microsoft.com/office/drawing/2014/main" id="{B1EE02AB-134D-CA63-7B03-5AAEB791DC07}"/>
              </a:ext>
            </a:extLst>
          </p:cNvPr>
          <p:cNvSpPr>
            <a:spLocks noGrp="1" noChangeArrowheads="1"/>
          </p:cNvSpPr>
          <p:nvPr>
            <p:ph idx="1"/>
          </p:nvPr>
        </p:nvSpPr>
        <p:spPr/>
        <p:txBody>
          <a:bodyPr/>
          <a:lstStyle/>
          <a:p>
            <a:pPr eaLnBrk="1" hangingPunct="1">
              <a:defRPr/>
            </a:pPr>
            <a:r>
              <a:rPr lang="en-US"/>
              <a:t>Schizophrenia, manic-depression, severe personality disorders, etc.</a:t>
            </a:r>
          </a:p>
          <a:p>
            <a:pPr eaLnBrk="1" hangingPunct="1">
              <a:defRPr/>
            </a:pPr>
            <a:r>
              <a:rPr lang="en-US"/>
              <a:t>Substance Dependence</a:t>
            </a:r>
          </a:p>
          <a:p>
            <a:pPr eaLnBrk="1" hangingPunct="1">
              <a:defRPr/>
            </a:pPr>
            <a:r>
              <a:rPr lang="en-US"/>
              <a:t>Many with CJ system involvement</a:t>
            </a:r>
          </a:p>
          <a:p>
            <a:pPr eaLnBrk="1" hangingPunct="1">
              <a:defRPr/>
            </a:pPr>
            <a:r>
              <a:rPr lang="en-US"/>
              <a:t>Main Rx in MH system with psychotropics</a:t>
            </a:r>
          </a:p>
          <a:p>
            <a:pPr eaLnBrk="1" hangingPunct="1">
              <a:defRPr/>
            </a:pPr>
            <a:r>
              <a:rPr lang="en-US"/>
              <a:t>Low SES, high risk of medical problems, homeless, women </a:t>
            </a:r>
            <a:r>
              <a:rPr lang="en-US">
                <a:sym typeface="Wingdings" pitchFamily="2" charset="2"/>
              </a:rPr>
              <a:t> often abuse victims</a:t>
            </a:r>
            <a:endParaRPr lang="en-US"/>
          </a:p>
        </p:txBody>
      </p:sp>
      <p:sp>
        <p:nvSpPr>
          <p:cNvPr id="39940" name="Slide Number Placeholder 1">
            <a:extLst>
              <a:ext uri="{FF2B5EF4-FFF2-40B4-BE49-F238E27FC236}">
                <a16:creationId xmlns:a16="http://schemas.microsoft.com/office/drawing/2014/main" id="{607CED9A-D4B9-030E-B3E0-EC04B0D661B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7C0FB36C-E6BA-4CEE-8E08-F296ED6B85DA}" type="slidenum">
              <a:rPr lang="en-US" altLang="en-US" sz="1400" smtClean="0"/>
              <a:pPr>
                <a:spcBef>
                  <a:spcPct val="0"/>
                </a:spcBef>
                <a:buClrTx/>
                <a:buSzTx/>
                <a:buFontTx/>
                <a:buNone/>
              </a:pPr>
              <a:t>18</a:t>
            </a:fld>
            <a:endParaRPr lang="en-US" altLang="en-US" sz="140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PQuestion">
            <a:extLst>
              <a:ext uri="{FF2B5EF4-FFF2-40B4-BE49-F238E27FC236}">
                <a16:creationId xmlns:a16="http://schemas.microsoft.com/office/drawing/2014/main" id="{12CD0692-691C-F822-DBAE-F451695E30BC}"/>
              </a:ext>
            </a:extLst>
          </p:cNvPr>
          <p:cNvSpPr>
            <a:spLocks noGrp="1" noChangeArrowheads="1"/>
          </p:cNvSpPr>
          <p:nvPr>
            <p:ph type="title"/>
          </p:nvPr>
        </p:nvSpPr>
        <p:spPr>
          <a:xfrm>
            <a:off x="1225864" y="533400"/>
            <a:ext cx="6566940" cy="1492771"/>
          </a:xfrm>
        </p:spPr>
        <p:txBody>
          <a:bodyPr>
            <a:noAutofit/>
          </a:bodyPr>
          <a:lstStyle/>
          <a:p>
            <a:r>
              <a:rPr lang="en-US" altLang="en-US" sz="3200">
                <a:solidFill>
                  <a:srgbClr val="0070C0"/>
                </a:solidFill>
              </a:rPr>
              <a:t>Patients in Quadrant I are the most seriously mentally ill and have the most serious addiction problems. </a:t>
            </a:r>
          </a:p>
        </p:txBody>
      </p:sp>
      <p:sp>
        <p:nvSpPr>
          <p:cNvPr id="3" name="TPAnswers">
            <a:extLst>
              <a:ext uri="{FF2B5EF4-FFF2-40B4-BE49-F238E27FC236}">
                <a16:creationId xmlns:a16="http://schemas.microsoft.com/office/drawing/2014/main" id="{70FD506D-D28B-9F25-CC32-8B342C20756F}"/>
              </a:ext>
            </a:extLst>
          </p:cNvPr>
          <p:cNvSpPr>
            <a:spLocks noGrp="1"/>
          </p:cNvSpPr>
          <p:nvPr>
            <p:ph type="body" idx="1"/>
            <p:custDataLst>
              <p:tags r:id="rId2"/>
            </p:custDataLst>
          </p:nvPr>
        </p:nvSpPr>
        <p:spPr>
          <a:xfrm>
            <a:off x="1219200" y="2971800"/>
            <a:ext cx="2438400" cy="4114800"/>
          </a:xfrm>
        </p:spPr>
        <p:txBody>
          <a:bodyPr>
            <a:noAutofit/>
          </a:bodyPr>
          <a:lstStyle/>
          <a:p>
            <a:pPr marL="514350" indent="-514350">
              <a:spcAft>
                <a:spcPts val="0"/>
              </a:spcAft>
              <a:buFont typeface="Wingdings" panose="05000000000000000000" pitchFamily="2" charset="2"/>
              <a:buAutoNum type="arabicPeriod"/>
              <a:defRPr/>
            </a:pPr>
            <a:r>
              <a:rPr lang="en-US"/>
              <a:t>True</a:t>
            </a:r>
          </a:p>
          <a:p>
            <a:pPr marL="514350" indent="-514350">
              <a:spcAft>
                <a:spcPts val="0"/>
              </a:spcAft>
              <a:buFont typeface="Wingdings" panose="05000000000000000000" pitchFamily="2" charset="2"/>
              <a:buAutoNum type="arabicPeriod"/>
              <a:defRPr/>
            </a:pPr>
            <a:r>
              <a:rPr lang="en-US"/>
              <a:t>False</a:t>
            </a:r>
          </a:p>
        </p:txBody>
      </p:sp>
      <p:sp>
        <p:nvSpPr>
          <p:cNvPr id="41987" name="Slide Number Placeholder 3">
            <a:extLst>
              <a:ext uri="{FF2B5EF4-FFF2-40B4-BE49-F238E27FC236}">
                <a16:creationId xmlns:a16="http://schemas.microsoft.com/office/drawing/2014/main" id="{8798D679-E507-4F9D-F21A-2864A5B15B4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5F235CF3-64BF-403F-9511-1835159C6C29}" type="slidenum">
              <a:rPr lang="en-US" altLang="en-US" sz="1400" smtClean="0"/>
              <a:pPr>
                <a:spcBef>
                  <a:spcPct val="0"/>
                </a:spcBef>
                <a:buClrTx/>
                <a:buSzTx/>
                <a:buFontTx/>
                <a:buNone/>
              </a:pPr>
              <a:t>19</a:t>
            </a:fld>
            <a:endParaRPr lang="en-US" altLang="en-US" sz="1400"/>
          </a:p>
        </p:txBody>
      </p:sp>
      <p:graphicFrame>
        <p:nvGraphicFramePr>
          <p:cNvPr id="5" name="TPChart">
            <a:extLst>
              <a:ext uri="{FF2B5EF4-FFF2-40B4-BE49-F238E27FC236}">
                <a16:creationId xmlns:a16="http://schemas.microsoft.com/office/drawing/2014/main" id="{C6D6E94B-4713-D259-E190-94F39365253A}"/>
              </a:ext>
            </a:extLst>
          </p:cNvPr>
          <p:cNvGraphicFramePr>
            <a:graphicFrameLocks noChangeAspect="1"/>
          </p:cNvGraphicFramePr>
          <p:nvPr>
            <p:custDataLst>
              <p:tags r:id="rId3"/>
            </p:custDataLst>
            <p:extLst>
              <p:ext uri="{D42A27DB-BD31-4B8C-83A1-F6EECF244321}">
                <p14:modId xmlns:p14="http://schemas.microsoft.com/office/powerpoint/2010/main" val="569608945"/>
              </p:ext>
            </p:extLst>
          </p:nvPr>
        </p:nvGraphicFramePr>
        <p:xfrm>
          <a:off x="3184369" y="2082"/>
          <a:ext cx="4572000" cy="5143500"/>
        </p:xfrm>
        <a:graphic>
          <a:graphicData uri="http://schemas.openxmlformats.org/presentationml/2006/ole">
            <mc:AlternateContent xmlns:mc="http://schemas.openxmlformats.org/markup-compatibility/2006">
              <mc:Choice xmlns:v="urn:schemas-microsoft-com:vml" Requires="v">
                <p:oleObj name="Chart" r:id="rId7" imgW="4571910" imgH="5143500" progId="MSGraph.Chart.8">
                  <p:embed followColorScheme="full"/>
                </p:oleObj>
              </mc:Choice>
              <mc:Fallback>
                <p:oleObj name="Chart" r:id="rId7" imgW="4571910" imgH="5143500" progId="MSGraph.Chart.8">
                  <p:embed followColorScheme="full"/>
                  <p:pic>
                    <p:nvPicPr>
                      <p:cNvPr id="5" name="TPChart">
                        <a:extLst>
                          <a:ext uri="{FF2B5EF4-FFF2-40B4-BE49-F238E27FC236}">
                            <a16:creationId xmlns:a16="http://schemas.microsoft.com/office/drawing/2014/main" id="{C6D6E94B-4713-D259-E190-94F39365253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4369" y="2082"/>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PCountdownTrigger">
            <a:extLst>
              <a:ext uri="{FF2B5EF4-FFF2-40B4-BE49-F238E27FC236}">
                <a16:creationId xmlns:a16="http://schemas.microsoft.com/office/drawing/2014/main" id="{99B90657-4CDC-775E-5A99-9A1AD2FBC9E8}"/>
              </a:ext>
            </a:extLst>
          </p:cNvPr>
          <p:cNvSpPr>
            <a:spLocks noChangeArrowheads="1"/>
          </p:cNvSpPr>
          <p:nvPr/>
        </p:nvSpPr>
        <p:spPr bwMode="auto">
          <a:xfrm>
            <a:off x="0" y="0"/>
            <a:ext cx="12700" cy="12700"/>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grpSp>
        <p:nvGrpSpPr>
          <p:cNvPr id="41991" name="TPCountdown">
            <a:extLst>
              <a:ext uri="{FF2B5EF4-FFF2-40B4-BE49-F238E27FC236}">
                <a16:creationId xmlns:a16="http://schemas.microsoft.com/office/drawing/2014/main" id="{135ACCA4-3950-CFF1-7359-C9A5458C6F80}"/>
              </a:ext>
            </a:extLst>
          </p:cNvPr>
          <p:cNvGrpSpPr>
            <a:grpSpLocks/>
          </p:cNvGrpSpPr>
          <p:nvPr>
            <p:custDataLst>
              <p:tags r:id="rId4"/>
            </p:custDataLst>
          </p:nvPr>
        </p:nvGrpSpPr>
        <p:grpSpPr bwMode="auto">
          <a:xfrm>
            <a:off x="8382000" y="6096000"/>
            <a:ext cx="635000" cy="635000"/>
            <a:chOff x="8318500" y="6032500"/>
            <a:chExt cx="635000" cy="635000"/>
          </a:xfrm>
        </p:grpSpPr>
        <p:sp>
          <p:nvSpPr>
            <p:cNvPr id="41992" name="CountdownShape">
              <a:extLst>
                <a:ext uri="{FF2B5EF4-FFF2-40B4-BE49-F238E27FC236}">
                  <a16:creationId xmlns:a16="http://schemas.microsoft.com/office/drawing/2014/main" id="{449A8E7F-B924-A8BD-0908-ADF068820F63}"/>
                </a:ext>
              </a:extLst>
            </p:cNvPr>
            <p:cNvSpPr>
              <a:spLocks noChangeArrowheads="1"/>
            </p:cNvSpPr>
            <p:nvPr/>
          </p:nvSpPr>
          <p:spPr bwMode="auto">
            <a:xfrm>
              <a:off x="8318500" y="6032500"/>
              <a:ext cx="635000" cy="635000"/>
            </a:xfrm>
            <a:prstGeom prst="beve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sp>
          <p:nvSpPr>
            <p:cNvPr id="41993" name="CountdownText">
              <a:extLst>
                <a:ext uri="{FF2B5EF4-FFF2-40B4-BE49-F238E27FC236}">
                  <a16:creationId xmlns:a16="http://schemas.microsoft.com/office/drawing/2014/main" id="{B0076255-226F-9608-8810-583837A47F91}"/>
                </a:ext>
              </a:extLst>
            </p:cNvPr>
            <p:cNvSpPr txBox="1">
              <a:spLocks noChangeArrowheads="1"/>
            </p:cNvSpPr>
            <p:nvPr/>
          </p:nvSpPr>
          <p:spPr bwMode="auto">
            <a:xfrm>
              <a:off x="8318500" y="6032500"/>
              <a:ext cx="635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ctr" eaLnBrk="1" hangingPunct="1">
                <a:spcBef>
                  <a:spcPct val="0"/>
                </a:spcBef>
                <a:buClrTx/>
                <a:buSzTx/>
                <a:buFontTx/>
                <a:buNone/>
              </a:pPr>
              <a:r>
                <a:rPr lang="en-US" altLang="en-US" sz="2400" b="1">
                  <a:latin typeface="Tahoma" panose="020B0604030504040204" pitchFamily="34" charset="0"/>
                </a:rPr>
                <a:t>10</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PQuestion">
            <a:extLst>
              <a:ext uri="{FF2B5EF4-FFF2-40B4-BE49-F238E27FC236}">
                <a16:creationId xmlns:a16="http://schemas.microsoft.com/office/drawing/2014/main" id="{2E2FCCC4-B554-B20D-9579-C92F8940664D}"/>
              </a:ext>
            </a:extLst>
          </p:cNvPr>
          <p:cNvSpPr>
            <a:spLocks noGrp="1" noChangeArrowheads="1"/>
          </p:cNvSpPr>
          <p:nvPr>
            <p:ph type="title"/>
          </p:nvPr>
        </p:nvSpPr>
        <p:spPr>
          <a:xfrm>
            <a:off x="329784" y="508416"/>
            <a:ext cx="6872991" cy="955623"/>
          </a:xfrm>
        </p:spPr>
        <p:txBody>
          <a:bodyPr>
            <a:normAutofit fontScale="90000"/>
          </a:bodyPr>
          <a:lstStyle/>
          <a:p>
            <a:r>
              <a:rPr lang="en-US" altLang="en-US" sz="4000">
                <a:solidFill>
                  <a:srgbClr val="0070C0"/>
                </a:solidFill>
              </a:rPr>
              <a:t>Patients with dual disorders have similar clinical outcomes to patients with a single disorder</a:t>
            </a:r>
          </a:p>
        </p:txBody>
      </p:sp>
      <p:sp>
        <p:nvSpPr>
          <p:cNvPr id="3" name="TPAnswers">
            <a:extLst>
              <a:ext uri="{FF2B5EF4-FFF2-40B4-BE49-F238E27FC236}">
                <a16:creationId xmlns:a16="http://schemas.microsoft.com/office/drawing/2014/main" id="{E6D8E240-2430-8625-7214-244D63D85D73}"/>
              </a:ext>
            </a:extLst>
          </p:cNvPr>
          <p:cNvSpPr>
            <a:spLocks noGrp="1"/>
          </p:cNvSpPr>
          <p:nvPr>
            <p:ph type="body" idx="1"/>
            <p:custDataLst>
              <p:tags r:id="rId2"/>
            </p:custDataLst>
          </p:nvPr>
        </p:nvSpPr>
        <p:spPr>
          <a:xfrm>
            <a:off x="950626" y="3542675"/>
            <a:ext cx="2667000" cy="4114800"/>
          </a:xfrm>
        </p:spPr>
        <p:txBody>
          <a:bodyPr>
            <a:noAutofit/>
          </a:bodyPr>
          <a:lstStyle/>
          <a:p>
            <a:pPr marL="514350" indent="-514350">
              <a:spcAft>
                <a:spcPts val="0"/>
              </a:spcAft>
              <a:buFont typeface="Wingdings" panose="05000000000000000000" pitchFamily="2" charset="2"/>
              <a:buAutoNum type="arabicPeriod"/>
              <a:defRPr/>
            </a:pPr>
            <a:r>
              <a:rPr lang="en-US"/>
              <a:t>True</a:t>
            </a:r>
          </a:p>
          <a:p>
            <a:pPr marL="514350" indent="-514350">
              <a:spcAft>
                <a:spcPts val="0"/>
              </a:spcAft>
              <a:buFont typeface="Wingdings" panose="05000000000000000000" pitchFamily="2" charset="2"/>
              <a:buAutoNum type="arabicPeriod"/>
              <a:defRPr/>
            </a:pPr>
            <a:r>
              <a:rPr lang="en-US"/>
              <a:t>False</a:t>
            </a:r>
          </a:p>
        </p:txBody>
      </p:sp>
      <p:sp>
        <p:nvSpPr>
          <p:cNvPr id="7171" name="Slide Number Placeholder 3">
            <a:extLst>
              <a:ext uri="{FF2B5EF4-FFF2-40B4-BE49-F238E27FC236}">
                <a16:creationId xmlns:a16="http://schemas.microsoft.com/office/drawing/2014/main" id="{9B2EEDF3-C51D-05A6-7F1E-E27084D3E4C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DA2CAE2B-8130-4951-B0BB-A8221CD10B79}" type="slidenum">
              <a:rPr lang="en-US" altLang="en-US" sz="1400" smtClean="0"/>
              <a:pPr>
                <a:spcBef>
                  <a:spcPct val="0"/>
                </a:spcBef>
                <a:buClrTx/>
                <a:buSzTx/>
                <a:buFontTx/>
                <a:buNone/>
              </a:pPr>
              <a:t>2</a:t>
            </a:fld>
            <a:endParaRPr lang="en-US" altLang="en-US" sz="1400"/>
          </a:p>
        </p:txBody>
      </p:sp>
      <p:graphicFrame>
        <p:nvGraphicFramePr>
          <p:cNvPr id="5" name="TPChart">
            <a:extLst>
              <a:ext uri="{FF2B5EF4-FFF2-40B4-BE49-F238E27FC236}">
                <a16:creationId xmlns:a16="http://schemas.microsoft.com/office/drawing/2014/main" id="{29D12E66-6189-3AF1-50DC-6071BC90F001}"/>
              </a:ext>
            </a:extLst>
          </p:cNvPr>
          <p:cNvGraphicFramePr>
            <a:graphicFrameLocks noChangeAspect="1"/>
          </p:cNvGraphicFramePr>
          <p:nvPr>
            <p:custDataLst>
              <p:tags r:id="rId3"/>
            </p:custDataLst>
            <p:extLst>
              <p:ext uri="{D42A27DB-BD31-4B8C-83A1-F6EECF244321}">
                <p14:modId xmlns:p14="http://schemas.microsoft.com/office/powerpoint/2010/main" val="260256691"/>
              </p:ext>
            </p:extLst>
          </p:nvPr>
        </p:nvGraphicFramePr>
        <p:xfrm>
          <a:off x="2765893" y="-884836"/>
          <a:ext cx="4921770" cy="6067893"/>
        </p:xfrm>
        <a:graphic>
          <a:graphicData uri="http://schemas.openxmlformats.org/presentationml/2006/ole">
            <mc:AlternateContent xmlns:mc="http://schemas.openxmlformats.org/markup-compatibility/2006">
              <mc:Choice xmlns:v="urn:schemas-microsoft-com:vml" Requires="v">
                <p:oleObj name="Chart" r:id="rId7" imgW="4571910" imgH="5143500" progId="MSGraph.Chart.8">
                  <p:embed followColorScheme="full"/>
                </p:oleObj>
              </mc:Choice>
              <mc:Fallback>
                <p:oleObj name="Chart" r:id="rId7" imgW="4571910" imgH="5143500" progId="MSGraph.Chart.8">
                  <p:embed followColorScheme="full"/>
                  <p:pic>
                    <p:nvPicPr>
                      <p:cNvPr id="5" name="TPChart">
                        <a:extLst>
                          <a:ext uri="{FF2B5EF4-FFF2-40B4-BE49-F238E27FC236}">
                            <a16:creationId xmlns:a16="http://schemas.microsoft.com/office/drawing/2014/main" id="{29D12E66-6189-3AF1-50DC-6071BC90F00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65893" y="-884836"/>
                        <a:ext cx="4921770" cy="6067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PCountdownTrigger">
            <a:extLst>
              <a:ext uri="{FF2B5EF4-FFF2-40B4-BE49-F238E27FC236}">
                <a16:creationId xmlns:a16="http://schemas.microsoft.com/office/drawing/2014/main" id="{0829BB30-0926-7959-EC35-FE212861BBC6}"/>
              </a:ext>
            </a:extLst>
          </p:cNvPr>
          <p:cNvSpPr>
            <a:spLocks noChangeArrowheads="1"/>
          </p:cNvSpPr>
          <p:nvPr/>
        </p:nvSpPr>
        <p:spPr bwMode="auto">
          <a:xfrm>
            <a:off x="0" y="0"/>
            <a:ext cx="12700" cy="12700"/>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grpSp>
        <p:nvGrpSpPr>
          <p:cNvPr id="7175" name="TPCountdown">
            <a:extLst>
              <a:ext uri="{FF2B5EF4-FFF2-40B4-BE49-F238E27FC236}">
                <a16:creationId xmlns:a16="http://schemas.microsoft.com/office/drawing/2014/main" id="{ACB6880A-9A66-99A0-19F0-16A113C65DA5}"/>
              </a:ext>
            </a:extLst>
          </p:cNvPr>
          <p:cNvGrpSpPr>
            <a:grpSpLocks/>
          </p:cNvGrpSpPr>
          <p:nvPr>
            <p:custDataLst>
              <p:tags r:id="rId4"/>
            </p:custDataLst>
          </p:nvPr>
        </p:nvGrpSpPr>
        <p:grpSpPr bwMode="auto">
          <a:xfrm>
            <a:off x="8382000" y="6096000"/>
            <a:ext cx="635000" cy="635000"/>
            <a:chOff x="8318500" y="6032500"/>
            <a:chExt cx="635000" cy="635000"/>
          </a:xfrm>
        </p:grpSpPr>
        <p:sp>
          <p:nvSpPr>
            <p:cNvPr id="7176" name="CountdownShape">
              <a:extLst>
                <a:ext uri="{FF2B5EF4-FFF2-40B4-BE49-F238E27FC236}">
                  <a16:creationId xmlns:a16="http://schemas.microsoft.com/office/drawing/2014/main" id="{8A3224A6-8DCC-10EC-67A7-9772C6A15851}"/>
                </a:ext>
              </a:extLst>
            </p:cNvPr>
            <p:cNvSpPr>
              <a:spLocks noChangeArrowheads="1"/>
            </p:cNvSpPr>
            <p:nvPr/>
          </p:nvSpPr>
          <p:spPr bwMode="auto">
            <a:xfrm>
              <a:off x="8318500" y="6032500"/>
              <a:ext cx="635000" cy="635000"/>
            </a:xfrm>
            <a:prstGeom prst="beve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sp>
          <p:nvSpPr>
            <p:cNvPr id="7177" name="CountdownText">
              <a:extLst>
                <a:ext uri="{FF2B5EF4-FFF2-40B4-BE49-F238E27FC236}">
                  <a16:creationId xmlns:a16="http://schemas.microsoft.com/office/drawing/2014/main" id="{BE07A7D4-C78D-4266-7085-E6F417BA6993}"/>
                </a:ext>
              </a:extLst>
            </p:cNvPr>
            <p:cNvSpPr txBox="1">
              <a:spLocks noChangeArrowheads="1"/>
            </p:cNvSpPr>
            <p:nvPr/>
          </p:nvSpPr>
          <p:spPr bwMode="auto">
            <a:xfrm>
              <a:off x="8318500" y="6032500"/>
              <a:ext cx="635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ctr" eaLnBrk="1" hangingPunct="1">
                <a:spcBef>
                  <a:spcPct val="0"/>
                </a:spcBef>
                <a:buClrTx/>
                <a:buSzTx/>
                <a:buFontTx/>
                <a:buNone/>
              </a:pPr>
              <a:r>
                <a:rPr lang="en-US" altLang="en-US" sz="2400" b="1">
                  <a:latin typeface="Tahoma" panose="020B0604030504040204" pitchFamily="34" charset="0"/>
                </a:rPr>
                <a:t>10</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F68C445A-C631-307A-13B4-B3669E287654}"/>
              </a:ext>
            </a:extLst>
          </p:cNvPr>
          <p:cNvSpPr>
            <a:spLocks noGrp="1" noChangeArrowheads="1"/>
          </p:cNvSpPr>
          <p:nvPr>
            <p:ph type="title"/>
          </p:nvPr>
        </p:nvSpPr>
        <p:spPr/>
        <p:txBody>
          <a:bodyPr/>
          <a:lstStyle/>
          <a:p>
            <a:pPr eaLnBrk="1" hangingPunct="1"/>
            <a:r>
              <a:rPr lang="en-US" altLang="en-US">
                <a:solidFill>
                  <a:srgbClr val="0070C0"/>
                </a:solidFill>
              </a:rPr>
              <a:t>Course of illness</a:t>
            </a:r>
          </a:p>
        </p:txBody>
      </p:sp>
      <p:sp>
        <p:nvSpPr>
          <p:cNvPr id="24579" name="Rectangle 3">
            <a:extLst>
              <a:ext uri="{FF2B5EF4-FFF2-40B4-BE49-F238E27FC236}">
                <a16:creationId xmlns:a16="http://schemas.microsoft.com/office/drawing/2014/main" id="{C7C866F5-02E1-0FEB-FD1C-49AB34AD497E}"/>
              </a:ext>
            </a:extLst>
          </p:cNvPr>
          <p:cNvSpPr>
            <a:spLocks noGrp="1" noChangeArrowheads="1"/>
          </p:cNvSpPr>
          <p:nvPr>
            <p:ph idx="1"/>
          </p:nvPr>
        </p:nvSpPr>
        <p:spPr/>
        <p:txBody>
          <a:bodyPr vert="horz" lIns="91440" tIns="45720" rIns="91440" bIns="45720" rtlCol="0" anchor="t">
            <a:normAutofit/>
          </a:bodyPr>
          <a:lstStyle/>
          <a:p>
            <a:pPr eaLnBrk="1" hangingPunct="1">
              <a:lnSpc>
                <a:spcPct val="90000"/>
              </a:lnSpc>
              <a:defRPr/>
            </a:pPr>
            <a:r>
              <a:rPr lang="en-US" altLang="en-US" sz="2000"/>
              <a:t>Both substance abuse and severe mental illness are chronic, waxing and waning</a:t>
            </a:r>
          </a:p>
          <a:p>
            <a:pPr eaLnBrk="1" hangingPunct="1">
              <a:lnSpc>
                <a:spcPct val="90000"/>
              </a:lnSpc>
              <a:defRPr/>
            </a:pPr>
            <a:r>
              <a:rPr lang="en-US" altLang="en-US" sz="2000"/>
              <a:t>Recovery from mental illness or substance abuse occurs in stages over time</a:t>
            </a:r>
          </a:p>
          <a:p>
            <a:pPr lvl="3" eaLnBrk="1" hangingPunct="1">
              <a:lnSpc>
                <a:spcPct val="90000"/>
              </a:lnSpc>
              <a:defRPr/>
            </a:pPr>
            <a:r>
              <a:rPr lang="en-US" altLang="en-US" sz="2000"/>
              <a:t>Precontemplation</a:t>
            </a:r>
          </a:p>
          <a:p>
            <a:pPr lvl="3" eaLnBrk="1" hangingPunct="1">
              <a:lnSpc>
                <a:spcPct val="90000"/>
              </a:lnSpc>
              <a:defRPr/>
            </a:pPr>
            <a:r>
              <a:rPr lang="en-US" altLang="en-US" sz="2000"/>
              <a:t>Contemplation</a:t>
            </a:r>
          </a:p>
          <a:p>
            <a:pPr lvl="3" eaLnBrk="1" hangingPunct="1">
              <a:lnSpc>
                <a:spcPct val="90000"/>
              </a:lnSpc>
              <a:defRPr/>
            </a:pPr>
            <a:r>
              <a:rPr lang="en-US" altLang="en-US" sz="2000"/>
              <a:t>Action</a:t>
            </a:r>
          </a:p>
          <a:p>
            <a:pPr lvl="3" eaLnBrk="1" hangingPunct="1">
              <a:lnSpc>
                <a:spcPct val="90000"/>
              </a:lnSpc>
              <a:defRPr/>
            </a:pPr>
            <a:r>
              <a:rPr lang="en-US" altLang="en-US" sz="2000"/>
              <a:t>Relapse prevention</a:t>
            </a:r>
          </a:p>
          <a:p>
            <a:pPr lvl="3" eaLnBrk="1" hangingPunct="1">
              <a:lnSpc>
                <a:spcPct val="90000"/>
              </a:lnSpc>
              <a:buFontTx/>
              <a:buNone/>
              <a:defRPr/>
            </a:pPr>
            <a:r>
              <a:rPr lang="en-US" altLang="en-US" sz="1800"/>
              <a:t>Prochaska &amp; </a:t>
            </a:r>
            <a:r>
              <a:rPr lang="en-US" altLang="en-US" sz="1800" err="1"/>
              <a:t>DeClementi</a:t>
            </a:r>
            <a:r>
              <a:rPr lang="en-US" altLang="en-US" sz="1800"/>
              <a:t> 1992; Miller &amp; Rollnick, 1991</a:t>
            </a:r>
          </a:p>
        </p:txBody>
      </p:sp>
      <p:sp>
        <p:nvSpPr>
          <p:cNvPr id="44036" name="Slide Number Placeholder 1">
            <a:extLst>
              <a:ext uri="{FF2B5EF4-FFF2-40B4-BE49-F238E27FC236}">
                <a16:creationId xmlns:a16="http://schemas.microsoft.com/office/drawing/2014/main" id="{B45295A0-E336-C062-D07B-A975AECA43B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D88E2DBF-71D3-4480-B0B3-65DC95F3C3FB}" type="slidenum">
              <a:rPr lang="en-US" altLang="en-US" sz="1400" smtClean="0"/>
              <a:pPr>
                <a:spcBef>
                  <a:spcPct val="0"/>
                </a:spcBef>
                <a:buClrTx/>
                <a:buSzTx/>
                <a:buFontTx/>
                <a:buNone/>
              </a:pPr>
              <a:t>20</a:t>
            </a:fld>
            <a:endParaRPr lang="en-US" altLang="en-US" sz="1400"/>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4799C239-82D1-C1C3-1FB7-98A244F77826}"/>
              </a:ext>
            </a:extLst>
          </p:cNvPr>
          <p:cNvSpPr>
            <a:spLocks noGrp="1" noChangeArrowheads="1"/>
          </p:cNvSpPr>
          <p:nvPr>
            <p:ph type="title"/>
          </p:nvPr>
        </p:nvSpPr>
        <p:spPr/>
        <p:txBody>
          <a:bodyPr/>
          <a:lstStyle/>
          <a:p>
            <a:pPr eaLnBrk="1" hangingPunct="1"/>
            <a:r>
              <a:rPr lang="en-US" altLang="en-US">
                <a:solidFill>
                  <a:srgbClr val="0070C0"/>
                </a:solidFill>
              </a:rPr>
              <a:t>Course of illness, cont.</a:t>
            </a:r>
          </a:p>
        </p:txBody>
      </p:sp>
      <p:sp>
        <p:nvSpPr>
          <p:cNvPr id="30723" name="Rectangle 3">
            <a:extLst>
              <a:ext uri="{FF2B5EF4-FFF2-40B4-BE49-F238E27FC236}">
                <a16:creationId xmlns:a16="http://schemas.microsoft.com/office/drawing/2014/main" id="{EE2B0608-B45F-0352-BD66-B2854BAEFAEF}"/>
              </a:ext>
            </a:extLst>
          </p:cNvPr>
          <p:cNvSpPr>
            <a:spLocks noGrp="1" noChangeArrowheads="1"/>
          </p:cNvSpPr>
          <p:nvPr>
            <p:ph idx="1"/>
          </p:nvPr>
        </p:nvSpPr>
        <p:spPr/>
        <p:txBody>
          <a:bodyPr vert="horz" lIns="91440" tIns="45720" rIns="91440" bIns="45720" rtlCol="0" anchor="t">
            <a:normAutofit/>
          </a:bodyPr>
          <a:lstStyle/>
          <a:p>
            <a:pPr>
              <a:defRPr/>
            </a:pPr>
            <a:r>
              <a:rPr lang="en-US" altLang="en-US" sz="2000"/>
              <a:t>Without treatment, people with </a:t>
            </a:r>
            <a:r>
              <a:rPr lang="en-US" altLang="en-US" sz="2000" b="1" i="1"/>
              <a:t>milder </a:t>
            </a:r>
            <a:r>
              <a:rPr lang="en-US" altLang="en-US" sz="2000"/>
              <a:t>disorders </a:t>
            </a:r>
          </a:p>
          <a:p>
            <a:pPr lvl="2" eaLnBrk="1" hangingPunct="1">
              <a:defRPr/>
            </a:pPr>
            <a:r>
              <a:rPr lang="en-US" altLang="en-US" sz="1600"/>
              <a:t>Recover</a:t>
            </a:r>
          </a:p>
          <a:p>
            <a:pPr lvl="2" eaLnBrk="1" hangingPunct="1">
              <a:defRPr/>
            </a:pPr>
            <a:r>
              <a:rPr lang="en-US" altLang="en-US" sz="1600"/>
              <a:t>Get worse</a:t>
            </a:r>
          </a:p>
          <a:p>
            <a:pPr>
              <a:defRPr/>
            </a:pPr>
            <a:r>
              <a:rPr lang="en-US" altLang="en-US" sz="2000"/>
              <a:t>Without treatment, people with </a:t>
            </a:r>
            <a:r>
              <a:rPr lang="en-US" altLang="en-US" sz="2000" b="1" i="1"/>
              <a:t>more severe</a:t>
            </a:r>
            <a:r>
              <a:rPr lang="en-US" altLang="en-US" sz="2000"/>
              <a:t> disorders </a:t>
            </a:r>
          </a:p>
          <a:p>
            <a:pPr lvl="2" eaLnBrk="1" hangingPunct="1">
              <a:defRPr/>
            </a:pPr>
            <a:r>
              <a:rPr lang="en-US" altLang="en-US" sz="1600"/>
              <a:t>Get worse</a:t>
            </a:r>
          </a:p>
        </p:txBody>
      </p:sp>
      <p:sp>
        <p:nvSpPr>
          <p:cNvPr id="46084" name="Slide Number Placeholder 1">
            <a:extLst>
              <a:ext uri="{FF2B5EF4-FFF2-40B4-BE49-F238E27FC236}">
                <a16:creationId xmlns:a16="http://schemas.microsoft.com/office/drawing/2014/main" id="{174DA004-56A5-738F-96AC-5DB2E4E937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45007646-6953-4CD0-9237-3E835CF25509}" type="slidenum">
              <a:rPr lang="en-US" altLang="en-US" sz="1400" smtClean="0"/>
              <a:pPr>
                <a:spcBef>
                  <a:spcPct val="0"/>
                </a:spcBef>
                <a:buClrTx/>
                <a:buSzTx/>
                <a:buFontTx/>
                <a:buNone/>
              </a:pPr>
              <a:t>21</a:t>
            </a:fld>
            <a:endParaRPr lang="en-US" altLang="en-US" sz="1400"/>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FEB6D51C-20B7-477A-C13B-13DBF787B4FB}"/>
              </a:ext>
            </a:extLst>
          </p:cNvPr>
          <p:cNvSpPr>
            <a:spLocks noGrp="1" noChangeArrowheads="1"/>
          </p:cNvSpPr>
          <p:nvPr>
            <p:ph type="title"/>
          </p:nvPr>
        </p:nvSpPr>
        <p:spPr/>
        <p:txBody>
          <a:bodyPr>
            <a:normAutofit fontScale="90000"/>
          </a:bodyPr>
          <a:lstStyle/>
          <a:p>
            <a:pPr eaLnBrk="1" hangingPunct="1"/>
            <a:r>
              <a:rPr lang="en-US" altLang="en-US">
                <a:solidFill>
                  <a:srgbClr val="0070C0"/>
                </a:solidFill>
              </a:rPr>
              <a:t>Dual disorders lead to worse outcomes than single disorders</a:t>
            </a:r>
          </a:p>
        </p:txBody>
      </p:sp>
      <p:sp>
        <p:nvSpPr>
          <p:cNvPr id="7171" name="Rectangle 3">
            <a:extLst>
              <a:ext uri="{FF2B5EF4-FFF2-40B4-BE49-F238E27FC236}">
                <a16:creationId xmlns:a16="http://schemas.microsoft.com/office/drawing/2014/main" id="{D3E27807-357C-1D92-FA86-3BF8F81963EC}"/>
              </a:ext>
            </a:extLst>
          </p:cNvPr>
          <p:cNvSpPr>
            <a:spLocks noGrp="1" noChangeArrowheads="1"/>
          </p:cNvSpPr>
          <p:nvPr>
            <p:ph idx="1"/>
          </p:nvPr>
        </p:nvSpPr>
        <p:spPr/>
        <p:txBody>
          <a:bodyPr vert="horz" lIns="91440" tIns="45720" rIns="91440" bIns="45720" rtlCol="0" anchor="t">
            <a:noAutofit/>
          </a:bodyPr>
          <a:lstStyle/>
          <a:p>
            <a:pPr lvl="2" eaLnBrk="1" hangingPunct="1">
              <a:lnSpc>
                <a:spcPct val="90000"/>
              </a:lnSpc>
              <a:defRPr/>
            </a:pPr>
            <a:r>
              <a:rPr lang="en-US" altLang="en-US" sz="2000"/>
              <a:t>Relapse of mental illness</a:t>
            </a:r>
          </a:p>
          <a:p>
            <a:pPr lvl="2">
              <a:lnSpc>
                <a:spcPct val="90000"/>
              </a:lnSpc>
              <a:defRPr/>
            </a:pPr>
            <a:r>
              <a:rPr lang="en-US" altLang="en-US" sz="2000"/>
              <a:t>Treatment problems and hospitalization </a:t>
            </a:r>
          </a:p>
          <a:p>
            <a:pPr lvl="2" eaLnBrk="1" hangingPunct="1">
              <a:lnSpc>
                <a:spcPct val="90000"/>
              </a:lnSpc>
              <a:defRPr/>
            </a:pPr>
            <a:r>
              <a:rPr lang="en-US" altLang="en-US" sz="2000"/>
              <a:t>Violence, victimization, and suicidal behavior</a:t>
            </a:r>
          </a:p>
          <a:p>
            <a:pPr lvl="2" eaLnBrk="1" hangingPunct="1">
              <a:lnSpc>
                <a:spcPct val="90000"/>
              </a:lnSpc>
              <a:defRPr/>
            </a:pPr>
            <a:r>
              <a:rPr lang="en-US" altLang="en-US" sz="2000"/>
              <a:t>Homelessness and Incarceration</a:t>
            </a:r>
          </a:p>
          <a:p>
            <a:pPr lvl="2" eaLnBrk="1" hangingPunct="1">
              <a:lnSpc>
                <a:spcPct val="90000"/>
              </a:lnSpc>
              <a:defRPr/>
            </a:pPr>
            <a:r>
              <a:rPr lang="en-US" altLang="en-US" sz="2000"/>
              <a:t>Medical problems, HIV &amp; Hepatitis risk behaviors and infection</a:t>
            </a:r>
          </a:p>
          <a:p>
            <a:pPr lvl="2" eaLnBrk="1" hangingPunct="1">
              <a:lnSpc>
                <a:spcPct val="90000"/>
              </a:lnSpc>
              <a:defRPr/>
            </a:pPr>
            <a:r>
              <a:rPr lang="en-US" altLang="en-US" sz="2000"/>
              <a:t>Family problems</a:t>
            </a:r>
          </a:p>
          <a:p>
            <a:pPr lvl="2" eaLnBrk="1" hangingPunct="1">
              <a:lnSpc>
                <a:spcPct val="90000"/>
              </a:lnSpc>
              <a:defRPr/>
            </a:pPr>
            <a:r>
              <a:rPr lang="en-US" altLang="en-US" sz="2000"/>
              <a:t>Increase service use and cost</a:t>
            </a:r>
          </a:p>
        </p:txBody>
      </p:sp>
      <p:sp>
        <p:nvSpPr>
          <p:cNvPr id="48132" name="Slide Number Placeholder 1">
            <a:extLst>
              <a:ext uri="{FF2B5EF4-FFF2-40B4-BE49-F238E27FC236}">
                <a16:creationId xmlns:a16="http://schemas.microsoft.com/office/drawing/2014/main" id="{D532A7A8-71C0-417D-B859-092446939A5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52414A04-8E11-49D5-8885-86FC2B156F59}" type="slidenum">
              <a:rPr lang="en-US" altLang="en-US" sz="1400" smtClean="0"/>
              <a:pPr>
                <a:spcBef>
                  <a:spcPct val="0"/>
                </a:spcBef>
                <a:buClrTx/>
                <a:buSzTx/>
                <a:buFontTx/>
                <a:buNone/>
              </a:pPr>
              <a:t>22</a:t>
            </a:fld>
            <a:endParaRPr lang="en-US" altLang="en-US" sz="1400"/>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a:extLst>
              <a:ext uri="{FF2B5EF4-FFF2-40B4-BE49-F238E27FC236}">
                <a16:creationId xmlns:a16="http://schemas.microsoft.com/office/drawing/2014/main" id="{5AB29543-F641-B67D-190D-ED021F39AE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4391" t="5162" r="5493" b="9483"/>
          <a:stretch>
            <a:fillRect/>
          </a:stretch>
        </p:blipFill>
        <p:spPr bwMode="auto">
          <a:xfrm>
            <a:off x="412230" y="856938"/>
            <a:ext cx="6545705" cy="503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79" name="Slide Number Placeholder 1">
            <a:extLst>
              <a:ext uri="{FF2B5EF4-FFF2-40B4-BE49-F238E27FC236}">
                <a16:creationId xmlns:a16="http://schemas.microsoft.com/office/drawing/2014/main" id="{0634D35F-C117-E421-3D35-175E88D971B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4508E5DA-2AF0-4127-A648-388064AE73B9}" type="slidenum">
              <a:rPr lang="en-US" altLang="en-US" sz="1400" smtClean="0"/>
              <a:pPr>
                <a:spcBef>
                  <a:spcPct val="0"/>
                </a:spcBef>
                <a:buClrTx/>
                <a:buSzTx/>
                <a:buFontTx/>
                <a:buNone/>
              </a:pPr>
              <a:t>23</a:t>
            </a:fld>
            <a:endParaRPr lang="en-US" altLang="en-US" sz="1400"/>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8B67B46B-EE50-94ED-DE98-9BAADAE26C16}"/>
              </a:ext>
            </a:extLst>
          </p:cNvPr>
          <p:cNvSpPr>
            <a:spLocks noChangeArrowheads="1"/>
          </p:cNvSpPr>
          <p:nvPr/>
        </p:nvSpPr>
        <p:spPr bwMode="auto">
          <a:xfrm>
            <a:off x="445957" y="159895"/>
            <a:ext cx="7772400" cy="1371600"/>
          </a:xfrm>
          <a:prstGeom prst="rect">
            <a:avLst/>
          </a:prstGeom>
          <a:noFill/>
          <a:ln>
            <a:noFill/>
          </a:ln>
          <a:effectLst/>
        </p:spPr>
        <p:txBody>
          <a:bodyPr lIns="91440" tIns="45720" rIns="91440" bIns="45720" anchor="ctr"/>
          <a:lstStyle>
            <a:lvl1pPr eaLnBrk="0" hangingPunct="0">
              <a:spcBef>
                <a:spcPct val="20000"/>
              </a:spcBef>
              <a:buClr>
                <a:schemeClr val="tx2"/>
              </a:buClr>
              <a:buSzPct val="75000"/>
              <a:buFont typeface="Wingdings" pitchFamily="2" charset="2"/>
              <a:buChar char="n"/>
              <a:defRPr sz="3200">
                <a:solidFill>
                  <a:schemeClr val="tx1"/>
                </a:solidFill>
                <a:latin typeface="Times New Roman" pitchFamily="18" charset="0"/>
              </a:defRPr>
            </a:lvl1pPr>
            <a:lvl2pPr marL="742950" indent="-285750" eaLnBrk="0" hangingPunct="0">
              <a:spcBef>
                <a:spcPct val="20000"/>
              </a:spcBef>
              <a:buClr>
                <a:schemeClr val="folHlink"/>
              </a:buClr>
              <a:buSzPct val="60000"/>
              <a:buFont typeface="Wingdings" pitchFamily="2" charset="2"/>
              <a:buChar char="u"/>
              <a:defRPr sz="3200">
                <a:solidFill>
                  <a:schemeClr val="tx1"/>
                </a:solidFill>
                <a:latin typeface="Times New Roman" pitchFamily="18" charset="0"/>
              </a:defRPr>
            </a:lvl2pPr>
            <a:lvl3pPr marL="1143000" indent="-228600" eaLnBrk="0" hangingPunct="0">
              <a:spcBef>
                <a:spcPct val="20000"/>
              </a:spcBef>
              <a:buClr>
                <a:schemeClr val="tx2"/>
              </a:buClr>
              <a:buSzPct val="60000"/>
              <a:buFont typeface="Wingdings" pitchFamily="2" charset="2"/>
              <a:buChar char="t"/>
              <a:defRPr sz="3200">
                <a:solidFill>
                  <a:schemeClr val="tx1"/>
                </a:solidFill>
                <a:latin typeface="Times New Roman" pitchFamily="18" charset="0"/>
              </a:defRPr>
            </a:lvl3pPr>
            <a:lvl4pPr marL="1600200" indent="-228600" eaLnBrk="0" hangingPunct="0">
              <a:spcBef>
                <a:spcPct val="20000"/>
              </a:spcBef>
              <a:buClr>
                <a:schemeClr val="tx1"/>
              </a:buClr>
              <a:buSzPct val="100000"/>
              <a:buChar char="•"/>
              <a:defRPr sz="3200">
                <a:solidFill>
                  <a:schemeClr val="tx1"/>
                </a:solidFill>
                <a:latin typeface="Times New Roman" pitchFamily="18" charset="0"/>
              </a:defRPr>
            </a:lvl4pPr>
            <a:lvl5pPr marL="2057400" indent="-228600" eaLnBrk="0" hangingPunct="0">
              <a:spcBef>
                <a:spcPct val="20000"/>
              </a:spcBef>
              <a:buClr>
                <a:schemeClr val="tx1"/>
              </a:buClr>
              <a:buSzPct val="100000"/>
              <a:buChar char="–"/>
              <a:defRPr sz="3200">
                <a:solidFill>
                  <a:schemeClr val="tx1"/>
                </a:solidFill>
                <a:latin typeface="Times New Roman"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itchFamily="18" charset="0"/>
              </a:defRPr>
            </a:lvl9pPr>
          </a:lstStyle>
          <a:p>
            <a:pPr>
              <a:spcBef>
                <a:spcPct val="0"/>
              </a:spcBef>
              <a:buClrTx/>
              <a:buSzTx/>
              <a:buFontTx/>
              <a:buNone/>
              <a:defRPr/>
            </a:pPr>
            <a:r>
              <a:rPr lang="en-US" altLang="en-US" sz="2800" b="1">
                <a:solidFill>
                  <a:srgbClr val="0070C0"/>
                </a:solidFill>
                <a:latin typeface="Times"/>
              </a:rPr>
              <a:t>Medical Complications of Co-Occurring Substance Use: HIV and Hepatitis B and C</a:t>
            </a:r>
            <a:endParaRPr lang="en-US" altLang="en-US" sz="3600" b="1">
              <a:solidFill>
                <a:srgbClr val="0070C0"/>
              </a:solidFill>
              <a:latin typeface="Times"/>
              <a:cs typeface="Times"/>
            </a:endParaRPr>
          </a:p>
        </p:txBody>
      </p:sp>
      <p:graphicFrame>
        <p:nvGraphicFramePr>
          <p:cNvPr id="52227" name="Object 3">
            <a:extLst>
              <a:ext uri="{FF2B5EF4-FFF2-40B4-BE49-F238E27FC236}">
                <a16:creationId xmlns:a16="http://schemas.microsoft.com/office/drawing/2014/main" id="{6D806F84-2F68-10BC-1FEA-E51494940D98}"/>
              </a:ext>
            </a:extLst>
          </p:cNvPr>
          <p:cNvGraphicFramePr>
            <a:graphicFrameLocks noChangeAspect="1"/>
          </p:cNvGraphicFramePr>
          <p:nvPr>
            <p:extLst>
              <p:ext uri="{D42A27DB-BD31-4B8C-83A1-F6EECF244321}">
                <p14:modId xmlns:p14="http://schemas.microsoft.com/office/powerpoint/2010/main" val="480809274"/>
              </p:ext>
            </p:extLst>
          </p:nvPr>
        </p:nvGraphicFramePr>
        <p:xfrm>
          <a:off x="303551" y="1525249"/>
          <a:ext cx="3965575" cy="4422775"/>
        </p:xfrm>
        <a:graphic>
          <a:graphicData uri="http://schemas.openxmlformats.org/presentationml/2006/ole">
            <mc:AlternateContent xmlns:mc="http://schemas.openxmlformats.org/markup-compatibility/2006">
              <mc:Choice xmlns:v="urn:schemas-microsoft-com:vml" Requires="v">
                <p:oleObj name="Chart" r:id="rId4" imgW="3972151" imgH="4429487" progId="MSGraph.Chart.8">
                  <p:embed followColorScheme="full"/>
                </p:oleObj>
              </mc:Choice>
              <mc:Fallback>
                <p:oleObj name="Chart" r:id="rId4" imgW="3972151" imgH="4429487" progId="MSGraph.Chart.8">
                  <p:embed followColorScheme="full"/>
                  <p:pic>
                    <p:nvPicPr>
                      <p:cNvPr id="52227" name="Object 3">
                        <a:extLst>
                          <a:ext uri="{FF2B5EF4-FFF2-40B4-BE49-F238E27FC236}">
                            <a16:creationId xmlns:a16="http://schemas.microsoft.com/office/drawing/2014/main" id="{6D806F84-2F68-10BC-1FEA-E51494940D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551" y="1525249"/>
                        <a:ext cx="3965575"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228" name="Rectangle 4">
            <a:extLst>
              <a:ext uri="{FF2B5EF4-FFF2-40B4-BE49-F238E27FC236}">
                <a16:creationId xmlns:a16="http://schemas.microsoft.com/office/drawing/2014/main" id="{8B9B20E6-1D21-FE89-8DB1-BD59F34A6F94}"/>
              </a:ext>
            </a:extLst>
          </p:cNvPr>
          <p:cNvSpPr>
            <a:spLocks noChangeArrowheads="1"/>
          </p:cNvSpPr>
          <p:nvPr/>
        </p:nvSpPr>
        <p:spPr bwMode="auto">
          <a:xfrm>
            <a:off x="4403361" y="1887511"/>
            <a:ext cx="33010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t"/>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r>
              <a:rPr lang="en-US" altLang="en-US" sz="2000">
                <a:latin typeface="Times"/>
                <a:cs typeface="Times"/>
              </a:rPr>
              <a:t>Persons with Substance Use Disorders had</a:t>
            </a:r>
          </a:p>
          <a:p>
            <a:pPr>
              <a:spcBef>
                <a:spcPct val="0"/>
              </a:spcBef>
              <a:buClrTx/>
              <a:buSzTx/>
              <a:buFontTx/>
              <a:buNone/>
            </a:pPr>
            <a:r>
              <a:rPr lang="en-US" altLang="en-US" sz="2000">
                <a:latin typeface="Times"/>
                <a:cs typeface="Times"/>
              </a:rPr>
              <a:t>2.95 (1.25-6.86) increased chance of having HIV</a:t>
            </a:r>
          </a:p>
          <a:p>
            <a:pPr>
              <a:spcBef>
                <a:spcPct val="0"/>
              </a:spcBef>
              <a:buClrTx/>
              <a:buSzTx/>
              <a:buFontTx/>
              <a:buNone/>
            </a:pPr>
            <a:r>
              <a:rPr lang="en-US" altLang="en-US" sz="2000">
                <a:latin typeface="Times"/>
                <a:cs typeface="Times"/>
              </a:rPr>
              <a:t>1.74 (1.20-2.51) increased chance of having HBV</a:t>
            </a:r>
          </a:p>
          <a:p>
            <a:pPr>
              <a:spcBef>
                <a:spcPct val="0"/>
              </a:spcBef>
              <a:buClrTx/>
              <a:buSzTx/>
              <a:buFontTx/>
              <a:buNone/>
            </a:pPr>
            <a:r>
              <a:rPr lang="en-US" altLang="en-US" sz="2000">
                <a:latin typeface="Times"/>
                <a:cs typeface="Times"/>
              </a:rPr>
              <a:t>2.42 (1.62-3.63) chance of having HCV</a:t>
            </a:r>
          </a:p>
        </p:txBody>
      </p:sp>
      <p:sp>
        <p:nvSpPr>
          <p:cNvPr id="52229" name="Text Box 5">
            <a:extLst>
              <a:ext uri="{FF2B5EF4-FFF2-40B4-BE49-F238E27FC236}">
                <a16:creationId xmlns:a16="http://schemas.microsoft.com/office/drawing/2014/main" id="{542EB07A-4267-9B4E-6885-2C127997D7A1}"/>
              </a:ext>
            </a:extLst>
          </p:cNvPr>
          <p:cNvSpPr txBox="1">
            <a:spLocks noChangeArrowheads="1"/>
          </p:cNvSpPr>
          <p:nvPr/>
        </p:nvSpPr>
        <p:spPr bwMode="auto">
          <a:xfrm>
            <a:off x="3158267" y="6406488"/>
            <a:ext cx="579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r>
              <a:rPr lang="en-US" altLang="en-US" sz="1800" dirty="0">
                <a:latin typeface="Times" panose="02020603050405020304" pitchFamily="18" charset="0"/>
              </a:rPr>
              <a:t>Rosenberg et al., A </a:t>
            </a:r>
            <a:r>
              <a:rPr lang="en-US" altLang="en-US" sz="1800" dirty="0" err="1">
                <a:latin typeface="Times" panose="02020603050405020304" pitchFamily="18" charset="0"/>
              </a:rPr>
              <a:t>Jl</a:t>
            </a:r>
            <a:r>
              <a:rPr lang="en-US" altLang="en-US" sz="1800" dirty="0">
                <a:latin typeface="Times" panose="02020603050405020304" pitchFamily="18" charset="0"/>
              </a:rPr>
              <a:t> Public Health, 2001</a:t>
            </a:r>
          </a:p>
        </p:txBody>
      </p:sp>
      <p:sp>
        <p:nvSpPr>
          <p:cNvPr id="52230" name="Slide Number Placeholder 1">
            <a:extLst>
              <a:ext uri="{FF2B5EF4-FFF2-40B4-BE49-F238E27FC236}">
                <a16:creationId xmlns:a16="http://schemas.microsoft.com/office/drawing/2014/main" id="{E13A6419-FF85-1246-05E9-23D2C3939B7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14C179CC-3D33-4300-A94D-0BD175DFF746}" type="slidenum">
              <a:rPr lang="en-US" altLang="en-US" sz="1400" smtClean="0"/>
              <a:pPr>
                <a:spcBef>
                  <a:spcPct val="0"/>
                </a:spcBef>
                <a:buClrTx/>
                <a:buSzTx/>
                <a:buFontTx/>
                <a:buNone/>
              </a:pPr>
              <a:t>24</a:t>
            </a:fld>
            <a:endParaRPr lang="en-US" altLang="en-US" sz="1400"/>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26">
            <a:extLst>
              <a:ext uri="{FF2B5EF4-FFF2-40B4-BE49-F238E27FC236}">
                <a16:creationId xmlns:a16="http://schemas.microsoft.com/office/drawing/2014/main" id="{7D7BE025-BA89-DF85-4CCF-123BCAD26414}"/>
              </a:ext>
            </a:extLst>
          </p:cNvPr>
          <p:cNvSpPr>
            <a:spLocks noGrp="1" noChangeArrowheads="1"/>
          </p:cNvSpPr>
          <p:nvPr>
            <p:ph type="title"/>
          </p:nvPr>
        </p:nvSpPr>
        <p:spPr/>
        <p:txBody>
          <a:bodyPr>
            <a:normAutofit fontScale="90000"/>
          </a:bodyPr>
          <a:lstStyle/>
          <a:p>
            <a:pPr eaLnBrk="1" hangingPunct="1"/>
            <a:r>
              <a:rPr lang="en-US" altLang="en-US" sz="3600">
                <a:solidFill>
                  <a:srgbClr val="0070C0"/>
                </a:solidFill>
              </a:rPr>
              <a:t>Monthly Income and Expenditures for Illegal Drugs and Alcohol Among 105 Schizophrenic Patients</a:t>
            </a:r>
          </a:p>
        </p:txBody>
      </p:sp>
      <p:sp>
        <p:nvSpPr>
          <p:cNvPr id="95235" name="Rectangle 1027">
            <a:extLst>
              <a:ext uri="{FF2B5EF4-FFF2-40B4-BE49-F238E27FC236}">
                <a16:creationId xmlns:a16="http://schemas.microsoft.com/office/drawing/2014/main" id="{010B0F70-F093-108B-11E2-E28DF83DB66B}"/>
              </a:ext>
            </a:extLst>
          </p:cNvPr>
          <p:cNvSpPr>
            <a:spLocks noGrp="1" noChangeArrowheads="1"/>
          </p:cNvSpPr>
          <p:nvPr>
            <p:ph idx="1"/>
          </p:nvPr>
        </p:nvSpPr>
        <p:spPr>
          <a:xfrm>
            <a:off x="609599" y="3234885"/>
            <a:ext cx="6347714" cy="3880773"/>
          </a:xfrm>
        </p:spPr>
        <p:txBody>
          <a:bodyPr/>
          <a:lstStyle/>
          <a:p>
            <a:pPr eaLnBrk="1" hangingPunct="1">
              <a:defRPr/>
            </a:pPr>
            <a:endParaRPr lang="en-US" altLang="en-US"/>
          </a:p>
          <a:p>
            <a:pPr eaLnBrk="1" hangingPunct="1">
              <a:defRPr/>
            </a:pPr>
            <a:r>
              <a:rPr lang="en-US" altLang="en-US"/>
              <a:t>Monthly income			$650</a:t>
            </a:r>
          </a:p>
          <a:p>
            <a:pPr eaLnBrk="1" hangingPunct="1">
              <a:defRPr/>
            </a:pPr>
            <a:r>
              <a:rPr lang="en-US" altLang="en-US"/>
              <a:t>Disability income			$645</a:t>
            </a:r>
          </a:p>
          <a:p>
            <a:pPr eaLnBrk="1" hangingPunct="1">
              <a:defRPr/>
            </a:pPr>
            <a:r>
              <a:rPr lang="en-US" altLang="en-US"/>
              <a:t>Expenditures for illegal drugs	$250</a:t>
            </a:r>
          </a:p>
          <a:p>
            <a:pPr eaLnBrk="1" hangingPunct="1">
              <a:defRPr/>
            </a:pPr>
            <a:r>
              <a:rPr lang="en-US" altLang="en-US"/>
              <a:t>Expenditures for alcohol 		$10</a:t>
            </a:r>
          </a:p>
          <a:p>
            <a:pPr lvl="3" eaLnBrk="1" hangingPunct="1">
              <a:defRPr/>
            </a:pPr>
            <a:r>
              <a:rPr lang="en-US" altLang="en-US"/>
              <a:t>Median values</a:t>
            </a:r>
          </a:p>
        </p:txBody>
      </p:sp>
      <p:sp>
        <p:nvSpPr>
          <p:cNvPr id="54276" name="Slide Number Placeholder 1">
            <a:extLst>
              <a:ext uri="{FF2B5EF4-FFF2-40B4-BE49-F238E27FC236}">
                <a16:creationId xmlns:a16="http://schemas.microsoft.com/office/drawing/2014/main" id="{A084F04C-9164-3A6D-E7CE-6A0AF1ABC7A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94EA370C-B31E-417B-BA3C-0D170FBED174}" type="slidenum">
              <a:rPr lang="en-US" altLang="en-US" sz="1400" smtClean="0"/>
              <a:pPr>
                <a:spcBef>
                  <a:spcPct val="0"/>
                </a:spcBef>
                <a:buClrTx/>
                <a:buSzTx/>
                <a:buFontTx/>
                <a:buNone/>
              </a:pPr>
              <a:t>25</a:t>
            </a:fld>
            <a:endParaRPr lang="en-US" altLang="en-US" sz="1400"/>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9B6C2EB8-9F5D-5291-7D55-F4C93D1B5176}"/>
              </a:ext>
            </a:extLst>
          </p:cNvPr>
          <p:cNvSpPr>
            <a:spLocks noGrp="1" noChangeArrowheads="1"/>
          </p:cNvSpPr>
          <p:nvPr>
            <p:ph type="title"/>
          </p:nvPr>
        </p:nvSpPr>
        <p:spPr/>
        <p:txBody>
          <a:bodyPr>
            <a:normAutofit fontScale="90000"/>
          </a:bodyPr>
          <a:lstStyle/>
          <a:p>
            <a:pPr eaLnBrk="1" hangingPunct="1"/>
            <a:r>
              <a:rPr lang="en-US" altLang="en-US" sz="3600">
                <a:solidFill>
                  <a:srgbClr val="0070C0"/>
                </a:solidFill>
              </a:rPr>
              <a:t>Costs of Treatment:</a:t>
            </a:r>
            <a:br>
              <a:rPr lang="en-US" altLang="en-US" sz="3600">
                <a:solidFill>
                  <a:srgbClr val="0070C0"/>
                </a:solidFill>
              </a:rPr>
            </a:br>
            <a:r>
              <a:rPr lang="en-US" altLang="en-US" sz="3600">
                <a:solidFill>
                  <a:srgbClr val="0070C0"/>
                </a:solidFill>
              </a:rPr>
              <a:t>The Massachusetts Medicaid Experience</a:t>
            </a:r>
          </a:p>
        </p:txBody>
      </p:sp>
      <p:sp>
        <p:nvSpPr>
          <p:cNvPr id="172035" name="Rectangle 3">
            <a:extLst>
              <a:ext uri="{FF2B5EF4-FFF2-40B4-BE49-F238E27FC236}">
                <a16:creationId xmlns:a16="http://schemas.microsoft.com/office/drawing/2014/main" id="{CFE8640F-552C-00F1-1E6C-E6E8F6F95344}"/>
              </a:ext>
            </a:extLst>
          </p:cNvPr>
          <p:cNvSpPr>
            <a:spLocks noGrp="1" noChangeArrowheads="1"/>
          </p:cNvSpPr>
          <p:nvPr>
            <p:ph idx="1"/>
          </p:nvPr>
        </p:nvSpPr>
        <p:spPr>
          <a:xfrm>
            <a:off x="609599" y="2610295"/>
            <a:ext cx="6347714" cy="3880773"/>
          </a:xfrm>
        </p:spPr>
        <p:txBody>
          <a:bodyPr vert="horz" lIns="91440" tIns="45720" rIns="91440" bIns="45720" rtlCol="0" anchor="t">
            <a:normAutofit/>
          </a:bodyPr>
          <a:lstStyle/>
          <a:p>
            <a:pPr eaLnBrk="1" hangingPunct="1">
              <a:defRPr/>
            </a:pPr>
            <a:r>
              <a:rPr lang="en-US" sz="2000"/>
              <a:t>Dickey and </a:t>
            </a:r>
            <a:r>
              <a:rPr lang="en-US" sz="2000" err="1"/>
              <a:t>Azeni</a:t>
            </a:r>
            <a:r>
              <a:rPr lang="en-US" sz="2000"/>
              <a:t>, Am J Public Health, ’96</a:t>
            </a:r>
          </a:p>
          <a:p>
            <a:pPr eaLnBrk="1" hangingPunct="1">
              <a:defRPr/>
            </a:pPr>
            <a:r>
              <a:rPr lang="en-US" sz="2000"/>
              <a:t>People with dual disorders are more costly to treat</a:t>
            </a:r>
          </a:p>
          <a:p>
            <a:pPr lvl="1" eaLnBrk="1" hangingPunct="1">
              <a:defRPr/>
            </a:pPr>
            <a:r>
              <a:rPr lang="en-US" sz="2000"/>
              <a:t>Treated for Substance Use:	$ 22,917</a:t>
            </a:r>
          </a:p>
          <a:p>
            <a:pPr lvl="2" eaLnBrk="1" hangingPunct="1">
              <a:buFont typeface="Wingdings" panose="05000000000000000000" pitchFamily="2" charset="2"/>
              <a:buNone/>
              <a:defRPr/>
            </a:pPr>
            <a:r>
              <a:rPr lang="en-US" sz="2000"/>
              <a:t>N=1,493</a:t>
            </a:r>
          </a:p>
          <a:p>
            <a:pPr lvl="1" eaLnBrk="1" hangingPunct="1">
              <a:defRPr/>
            </a:pPr>
            <a:r>
              <a:rPr lang="en-US" sz="2000"/>
              <a:t>Not treated for Substance Use: 	$ 20,049</a:t>
            </a:r>
          </a:p>
          <a:p>
            <a:pPr lvl="2" eaLnBrk="1" hangingPunct="1">
              <a:buFont typeface="Wingdings" panose="05000000000000000000" pitchFamily="2" charset="2"/>
              <a:buNone/>
              <a:defRPr/>
            </a:pPr>
            <a:r>
              <a:rPr lang="en-US" sz="2000"/>
              <a:t>N=4,394</a:t>
            </a:r>
          </a:p>
          <a:p>
            <a:pPr lvl="1">
              <a:defRPr/>
            </a:pPr>
            <a:r>
              <a:rPr lang="en-US" sz="2000"/>
              <a:t>No Substance Use:		   	$ 13,930</a:t>
            </a:r>
          </a:p>
          <a:p>
            <a:pPr lvl="2" eaLnBrk="1" hangingPunct="1">
              <a:buFont typeface="Wingdings" panose="05000000000000000000" pitchFamily="2" charset="2"/>
              <a:buNone/>
              <a:defRPr/>
            </a:pPr>
            <a:r>
              <a:rPr lang="en-US" sz="2000"/>
              <a:t>N=10,509</a:t>
            </a:r>
          </a:p>
        </p:txBody>
      </p:sp>
      <p:sp>
        <p:nvSpPr>
          <p:cNvPr id="56324" name="Slide Number Placeholder 1">
            <a:extLst>
              <a:ext uri="{FF2B5EF4-FFF2-40B4-BE49-F238E27FC236}">
                <a16:creationId xmlns:a16="http://schemas.microsoft.com/office/drawing/2014/main" id="{BF426A64-DB9C-1A98-3E41-02FA8A973EB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81369C50-D944-4995-81C6-B326D3E30A77}" type="slidenum">
              <a:rPr lang="en-US" altLang="en-US" sz="1400" smtClean="0"/>
              <a:pPr>
                <a:spcBef>
                  <a:spcPct val="0"/>
                </a:spcBef>
                <a:buClrTx/>
                <a:buSzTx/>
                <a:buFontTx/>
                <a:buNone/>
              </a:pPr>
              <a:t>26</a:t>
            </a:fld>
            <a:endParaRPr lang="en-US" altLang="en-US" sz="1400"/>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6C316D8D-6978-15E7-4B67-EB3D043B1D6F}"/>
              </a:ext>
            </a:extLst>
          </p:cNvPr>
          <p:cNvSpPr>
            <a:spLocks noGrp="1" noChangeArrowheads="1"/>
          </p:cNvSpPr>
          <p:nvPr>
            <p:ph type="title"/>
          </p:nvPr>
        </p:nvSpPr>
        <p:spPr/>
        <p:txBody>
          <a:bodyPr/>
          <a:lstStyle/>
          <a:p>
            <a:pPr eaLnBrk="1" hangingPunct="1"/>
            <a:r>
              <a:rPr lang="en-US" altLang="en-US">
                <a:solidFill>
                  <a:srgbClr val="0070C0"/>
                </a:solidFill>
              </a:rPr>
              <a:t>Criminal Justice Interface</a:t>
            </a:r>
          </a:p>
        </p:txBody>
      </p:sp>
      <p:sp>
        <p:nvSpPr>
          <p:cNvPr id="191491" name="Rectangle 3">
            <a:extLst>
              <a:ext uri="{FF2B5EF4-FFF2-40B4-BE49-F238E27FC236}">
                <a16:creationId xmlns:a16="http://schemas.microsoft.com/office/drawing/2014/main" id="{BB14A6CA-AAC7-7B9E-425B-601B95C895CB}"/>
              </a:ext>
            </a:extLst>
          </p:cNvPr>
          <p:cNvSpPr>
            <a:spLocks noGrp="1" noChangeArrowheads="1"/>
          </p:cNvSpPr>
          <p:nvPr>
            <p:ph idx="1"/>
          </p:nvPr>
        </p:nvSpPr>
        <p:spPr/>
        <p:txBody>
          <a:bodyPr/>
          <a:lstStyle/>
          <a:p>
            <a:pPr eaLnBrk="1" hangingPunct="1">
              <a:defRPr/>
            </a:pPr>
            <a:r>
              <a:rPr lang="en-US"/>
              <a:t>Mercer-McFadden et al. 1998</a:t>
            </a:r>
          </a:p>
          <a:p>
            <a:pPr eaLnBrk="1" hangingPunct="1">
              <a:defRPr/>
            </a:pPr>
            <a:r>
              <a:rPr lang="en-US"/>
              <a:t>Among those with severe mental illness, substance abuse increases:</a:t>
            </a:r>
          </a:p>
          <a:p>
            <a:pPr lvl="1" eaLnBrk="1" hangingPunct="1">
              <a:defRPr/>
            </a:pPr>
            <a:r>
              <a:rPr lang="en-US"/>
              <a:t>Suicidality</a:t>
            </a:r>
          </a:p>
          <a:p>
            <a:pPr lvl="1" eaLnBrk="1" hangingPunct="1">
              <a:defRPr/>
            </a:pPr>
            <a:r>
              <a:rPr lang="en-US"/>
              <a:t>Assaultiveness</a:t>
            </a:r>
          </a:p>
          <a:p>
            <a:pPr lvl="1" eaLnBrk="1" hangingPunct="1">
              <a:defRPr/>
            </a:pPr>
            <a:r>
              <a:rPr lang="en-US"/>
              <a:t>Rates of arrest &amp; Legal difficulties</a:t>
            </a:r>
          </a:p>
          <a:p>
            <a:pPr lvl="1" eaLnBrk="1" hangingPunct="1">
              <a:defRPr/>
            </a:pPr>
            <a:r>
              <a:rPr lang="en-US"/>
              <a:t>Psych symptoms and hospitalization</a:t>
            </a:r>
          </a:p>
          <a:p>
            <a:pPr lvl="1" eaLnBrk="1" hangingPunct="1">
              <a:defRPr/>
            </a:pPr>
            <a:endParaRPr lang="en-US"/>
          </a:p>
        </p:txBody>
      </p:sp>
      <p:sp>
        <p:nvSpPr>
          <p:cNvPr id="58372" name="Slide Number Placeholder 1">
            <a:extLst>
              <a:ext uri="{FF2B5EF4-FFF2-40B4-BE49-F238E27FC236}">
                <a16:creationId xmlns:a16="http://schemas.microsoft.com/office/drawing/2014/main" id="{1730CEEE-B8D0-5DCD-FC2B-1633F5D7929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B3DA8E92-8145-4330-8EB2-3DDE873A2411}" type="slidenum">
              <a:rPr lang="en-US" altLang="en-US" sz="1400" smtClean="0"/>
              <a:pPr>
                <a:spcBef>
                  <a:spcPct val="0"/>
                </a:spcBef>
                <a:buClrTx/>
                <a:buSzTx/>
                <a:buFontTx/>
                <a:buNone/>
              </a:pPr>
              <a:t>27</a:t>
            </a:fld>
            <a:endParaRPr lang="en-US" altLang="en-US" sz="1400"/>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228A1BC7-A933-57F0-9265-D27F080D2D02}"/>
              </a:ext>
            </a:extLst>
          </p:cNvPr>
          <p:cNvSpPr>
            <a:spLocks noGrp="1" noChangeArrowheads="1"/>
          </p:cNvSpPr>
          <p:nvPr>
            <p:ph type="title"/>
          </p:nvPr>
        </p:nvSpPr>
        <p:spPr/>
        <p:txBody>
          <a:bodyPr/>
          <a:lstStyle/>
          <a:p>
            <a:pPr eaLnBrk="1" hangingPunct="1"/>
            <a:r>
              <a:rPr lang="en-US" altLang="en-US">
                <a:solidFill>
                  <a:srgbClr val="0070C0"/>
                </a:solidFill>
              </a:rPr>
              <a:t>Criminal Justice Interface </a:t>
            </a:r>
            <a:r>
              <a:rPr lang="en-US" altLang="en-US" sz="3600">
                <a:solidFill>
                  <a:srgbClr val="0070C0"/>
                </a:solidFill>
              </a:rPr>
              <a:t>(cont.)</a:t>
            </a:r>
          </a:p>
        </p:txBody>
      </p:sp>
      <p:sp>
        <p:nvSpPr>
          <p:cNvPr id="195587" name="Rectangle 3">
            <a:extLst>
              <a:ext uri="{FF2B5EF4-FFF2-40B4-BE49-F238E27FC236}">
                <a16:creationId xmlns:a16="http://schemas.microsoft.com/office/drawing/2014/main" id="{CD688D48-BA4E-9937-1E4D-26C46EE4E8BD}"/>
              </a:ext>
            </a:extLst>
          </p:cNvPr>
          <p:cNvSpPr>
            <a:spLocks noGrp="1" noChangeArrowheads="1"/>
          </p:cNvSpPr>
          <p:nvPr>
            <p:ph idx="1"/>
          </p:nvPr>
        </p:nvSpPr>
        <p:spPr/>
        <p:txBody>
          <a:bodyPr/>
          <a:lstStyle/>
          <a:p>
            <a:pPr eaLnBrk="1" hangingPunct="1">
              <a:lnSpc>
                <a:spcPct val="90000"/>
              </a:lnSpc>
              <a:defRPr/>
            </a:pPr>
            <a:r>
              <a:rPr lang="en-US"/>
              <a:t>51% of federal inmates and 47% of probationers report using alcohol/drugs at the time of their offense </a:t>
            </a:r>
            <a:r>
              <a:rPr lang="en-US" sz="2000"/>
              <a:t>SAMHSA, 2001</a:t>
            </a:r>
            <a:endParaRPr lang="en-US"/>
          </a:p>
          <a:p>
            <a:pPr eaLnBrk="1" hangingPunct="1">
              <a:lnSpc>
                <a:spcPct val="90000"/>
              </a:lnSpc>
              <a:defRPr/>
            </a:pPr>
            <a:r>
              <a:rPr lang="en-US"/>
              <a:t>Up to 22% of jail inmates are reported to have serious mental illness </a:t>
            </a:r>
            <a:r>
              <a:rPr lang="en-US" sz="2000"/>
              <a:t>Torrey et al, 1992</a:t>
            </a:r>
            <a:endParaRPr lang="en-US"/>
          </a:p>
          <a:p>
            <a:pPr eaLnBrk="1" hangingPunct="1">
              <a:lnSpc>
                <a:spcPct val="90000"/>
              </a:lnSpc>
              <a:defRPr/>
            </a:pPr>
            <a:r>
              <a:rPr lang="en-US"/>
              <a:t>29% of arrests of persons with severe mental illnesses are due to drug and alcohol-related offenses </a:t>
            </a:r>
            <a:r>
              <a:rPr lang="en-US" sz="2000"/>
              <a:t>Torrey et al, 1992</a:t>
            </a:r>
            <a:endParaRPr lang="en-US"/>
          </a:p>
        </p:txBody>
      </p:sp>
      <p:sp>
        <p:nvSpPr>
          <p:cNvPr id="60420" name="Slide Number Placeholder 1">
            <a:extLst>
              <a:ext uri="{FF2B5EF4-FFF2-40B4-BE49-F238E27FC236}">
                <a16:creationId xmlns:a16="http://schemas.microsoft.com/office/drawing/2014/main" id="{EBDD7BE3-0783-B941-DE17-804F4EB528A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2C718ADD-E2D2-47E1-B2CF-89F4FB176667}" type="slidenum">
              <a:rPr lang="en-US" altLang="en-US" sz="1400" smtClean="0"/>
              <a:pPr>
                <a:spcBef>
                  <a:spcPct val="0"/>
                </a:spcBef>
                <a:buClrTx/>
                <a:buSzTx/>
                <a:buFontTx/>
                <a:buNone/>
              </a:pPr>
              <a:t>28</a:t>
            </a:fld>
            <a:endParaRPr lang="en-US" altLang="en-US" sz="1400"/>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7F3D1073-2DF6-5C25-984E-38047E73B676}"/>
              </a:ext>
            </a:extLst>
          </p:cNvPr>
          <p:cNvSpPr>
            <a:spLocks noGrp="1" noChangeArrowheads="1"/>
          </p:cNvSpPr>
          <p:nvPr>
            <p:ph type="title"/>
          </p:nvPr>
        </p:nvSpPr>
        <p:spPr/>
        <p:txBody>
          <a:bodyPr/>
          <a:lstStyle/>
          <a:p>
            <a:pPr eaLnBrk="1" hangingPunct="1"/>
            <a:r>
              <a:rPr lang="en-US" altLang="en-US">
                <a:solidFill>
                  <a:srgbClr val="0070C0"/>
                </a:solidFill>
              </a:rPr>
              <a:t>Agenda for Collaboration</a:t>
            </a:r>
          </a:p>
        </p:txBody>
      </p:sp>
      <p:sp>
        <p:nvSpPr>
          <p:cNvPr id="192515" name="Rectangle 3">
            <a:extLst>
              <a:ext uri="{FF2B5EF4-FFF2-40B4-BE49-F238E27FC236}">
                <a16:creationId xmlns:a16="http://schemas.microsoft.com/office/drawing/2014/main" id="{01ED27A3-1052-34CA-0540-FC68F9E6650D}"/>
              </a:ext>
            </a:extLst>
          </p:cNvPr>
          <p:cNvSpPr>
            <a:spLocks noGrp="1" noChangeArrowheads="1"/>
          </p:cNvSpPr>
          <p:nvPr>
            <p:ph idx="1"/>
          </p:nvPr>
        </p:nvSpPr>
        <p:spPr/>
        <p:txBody>
          <a:bodyPr/>
          <a:lstStyle/>
          <a:p>
            <a:pPr eaLnBrk="1" hangingPunct="1">
              <a:defRPr/>
            </a:pPr>
            <a:r>
              <a:rPr lang="en-US"/>
              <a:t>Between MH agencies &amp; CJ system</a:t>
            </a:r>
          </a:p>
          <a:p>
            <a:pPr eaLnBrk="1" hangingPunct="1">
              <a:defRPr/>
            </a:pPr>
            <a:r>
              <a:rPr lang="en-US"/>
              <a:t>Includes:</a:t>
            </a:r>
          </a:p>
          <a:p>
            <a:pPr lvl="1" eaLnBrk="1" hangingPunct="1">
              <a:defRPr/>
            </a:pPr>
            <a:r>
              <a:rPr lang="en-US"/>
              <a:t>Prearraignment consultation &amp; diversion</a:t>
            </a:r>
          </a:p>
          <a:p>
            <a:pPr lvl="1" eaLnBrk="1" hangingPunct="1">
              <a:defRPr/>
            </a:pPr>
            <a:r>
              <a:rPr lang="en-US"/>
              <a:t>Rapid MH agency referral</a:t>
            </a:r>
          </a:p>
          <a:p>
            <a:pPr lvl="1" eaLnBrk="1" hangingPunct="1">
              <a:defRPr/>
            </a:pPr>
            <a:r>
              <a:rPr lang="en-US"/>
              <a:t>No-decline multiagency referral agreements</a:t>
            </a:r>
          </a:p>
          <a:p>
            <a:pPr lvl="1" eaLnBrk="1" hangingPunct="1">
              <a:defRPr/>
            </a:pPr>
            <a:r>
              <a:rPr lang="en-US"/>
              <a:t>24-hour MH consultation service</a:t>
            </a:r>
          </a:p>
        </p:txBody>
      </p:sp>
      <p:sp>
        <p:nvSpPr>
          <p:cNvPr id="62468" name="Slide Number Placeholder 1">
            <a:extLst>
              <a:ext uri="{FF2B5EF4-FFF2-40B4-BE49-F238E27FC236}">
                <a16:creationId xmlns:a16="http://schemas.microsoft.com/office/drawing/2014/main" id="{716E317B-2074-DF14-8CB9-88941B0A659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6FD2B5F6-877E-448B-987E-276B67451257}" type="slidenum">
              <a:rPr lang="en-US" altLang="en-US" sz="1400" smtClean="0"/>
              <a:pPr>
                <a:spcBef>
                  <a:spcPct val="0"/>
                </a:spcBef>
                <a:buClrTx/>
                <a:buSzTx/>
                <a:buFontTx/>
                <a:buNone/>
              </a:pPr>
              <a:t>29</a:t>
            </a:fld>
            <a:endParaRPr lang="en-US" altLang="en-US" sz="140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PQuestion">
            <a:extLst>
              <a:ext uri="{FF2B5EF4-FFF2-40B4-BE49-F238E27FC236}">
                <a16:creationId xmlns:a16="http://schemas.microsoft.com/office/drawing/2014/main" id="{35F3E49A-E96B-1911-2DE6-6BB0AF0749B8}"/>
              </a:ext>
            </a:extLst>
          </p:cNvPr>
          <p:cNvSpPr>
            <a:spLocks noGrp="1" noChangeArrowheads="1"/>
          </p:cNvSpPr>
          <p:nvPr>
            <p:ph type="title"/>
          </p:nvPr>
        </p:nvSpPr>
        <p:spPr>
          <a:xfrm>
            <a:off x="218269" y="443459"/>
            <a:ext cx="6673122" cy="1143000"/>
          </a:xfrm>
        </p:spPr>
        <p:txBody>
          <a:bodyPr>
            <a:normAutofit fontScale="90000"/>
          </a:bodyPr>
          <a:lstStyle/>
          <a:p>
            <a:r>
              <a:rPr lang="en-US" altLang="en-US" sz="3200">
                <a:solidFill>
                  <a:srgbClr val="0070C0"/>
                </a:solidFill>
              </a:rPr>
              <a:t>Patients with mental illness and addiction in the criminal justice system usually under-report symptoms and rarely exaggerate symptoms</a:t>
            </a:r>
            <a:r>
              <a:rPr lang="en-US" altLang="en-US" sz="4000">
                <a:solidFill>
                  <a:srgbClr val="0070C0"/>
                </a:solidFill>
              </a:rPr>
              <a:t>. </a:t>
            </a:r>
          </a:p>
        </p:txBody>
      </p:sp>
      <p:sp>
        <p:nvSpPr>
          <p:cNvPr id="3" name="TPAnswers">
            <a:extLst>
              <a:ext uri="{FF2B5EF4-FFF2-40B4-BE49-F238E27FC236}">
                <a16:creationId xmlns:a16="http://schemas.microsoft.com/office/drawing/2014/main" id="{9F533AE6-5706-09EE-A4E0-78D9406BF742}"/>
              </a:ext>
            </a:extLst>
          </p:cNvPr>
          <p:cNvSpPr>
            <a:spLocks noGrp="1"/>
          </p:cNvSpPr>
          <p:nvPr>
            <p:ph type="body" idx="1"/>
            <p:custDataLst>
              <p:tags r:id="rId2"/>
            </p:custDataLst>
          </p:nvPr>
        </p:nvSpPr>
        <p:spPr>
          <a:xfrm>
            <a:off x="813217" y="3733800"/>
            <a:ext cx="2743200" cy="4114800"/>
          </a:xfrm>
        </p:spPr>
        <p:txBody>
          <a:bodyPr>
            <a:noAutofit/>
          </a:bodyPr>
          <a:lstStyle/>
          <a:p>
            <a:pPr marL="514350" indent="-514350">
              <a:spcAft>
                <a:spcPts val="0"/>
              </a:spcAft>
              <a:buFont typeface="Wingdings" panose="05000000000000000000" pitchFamily="2" charset="2"/>
              <a:buAutoNum type="arabicPeriod"/>
              <a:defRPr/>
            </a:pPr>
            <a:r>
              <a:rPr lang="en-US"/>
              <a:t>True</a:t>
            </a:r>
          </a:p>
          <a:p>
            <a:pPr marL="514350" indent="-514350">
              <a:spcAft>
                <a:spcPts val="0"/>
              </a:spcAft>
              <a:buFont typeface="Wingdings" panose="05000000000000000000" pitchFamily="2" charset="2"/>
              <a:buAutoNum type="arabicPeriod"/>
              <a:defRPr/>
            </a:pPr>
            <a:r>
              <a:rPr lang="en-US"/>
              <a:t>False</a:t>
            </a:r>
          </a:p>
        </p:txBody>
      </p:sp>
      <p:sp>
        <p:nvSpPr>
          <p:cNvPr id="9219" name="Slide Number Placeholder 3">
            <a:extLst>
              <a:ext uri="{FF2B5EF4-FFF2-40B4-BE49-F238E27FC236}">
                <a16:creationId xmlns:a16="http://schemas.microsoft.com/office/drawing/2014/main" id="{89F8DA17-04E2-1E55-1498-F4E860420CD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36358906-8C0A-4A71-B2FA-9F1FA276FC79}" type="slidenum">
              <a:rPr lang="en-US" altLang="en-US" sz="1400" smtClean="0"/>
              <a:pPr>
                <a:spcBef>
                  <a:spcPct val="0"/>
                </a:spcBef>
                <a:buClrTx/>
                <a:buSzTx/>
                <a:buFontTx/>
                <a:buNone/>
              </a:pPr>
              <a:t>3</a:t>
            </a:fld>
            <a:endParaRPr lang="en-US" altLang="en-US" sz="1400"/>
          </a:p>
        </p:txBody>
      </p:sp>
      <p:graphicFrame>
        <p:nvGraphicFramePr>
          <p:cNvPr id="5" name="TPChart">
            <a:extLst>
              <a:ext uri="{FF2B5EF4-FFF2-40B4-BE49-F238E27FC236}">
                <a16:creationId xmlns:a16="http://schemas.microsoft.com/office/drawing/2014/main" id="{2089E84E-CBE9-387C-A2BD-BDEA87450B5F}"/>
              </a:ext>
            </a:extLst>
          </p:cNvPr>
          <p:cNvGraphicFramePr>
            <a:graphicFrameLocks noChangeAspect="1"/>
          </p:cNvGraphicFramePr>
          <p:nvPr>
            <p:custDataLst>
              <p:tags r:id="rId3"/>
            </p:custDataLst>
            <p:extLst>
              <p:ext uri="{D42A27DB-BD31-4B8C-83A1-F6EECF244321}">
                <p14:modId xmlns:p14="http://schemas.microsoft.com/office/powerpoint/2010/main" val="1190775263"/>
              </p:ext>
            </p:extLst>
          </p:nvPr>
        </p:nvGraphicFramePr>
        <p:xfrm>
          <a:off x="2984500" y="14574"/>
          <a:ext cx="4572000" cy="5143500"/>
        </p:xfrm>
        <a:graphic>
          <a:graphicData uri="http://schemas.openxmlformats.org/presentationml/2006/ole">
            <mc:AlternateContent xmlns:mc="http://schemas.openxmlformats.org/markup-compatibility/2006">
              <mc:Choice xmlns:v="urn:schemas-microsoft-com:vml" Requires="v">
                <p:oleObj name="Chart" r:id="rId7" imgW="4571910" imgH="5143500" progId="MSGraph.Chart.8">
                  <p:embed followColorScheme="full"/>
                </p:oleObj>
              </mc:Choice>
              <mc:Fallback>
                <p:oleObj name="Chart" r:id="rId7" imgW="4571910" imgH="5143500" progId="MSGraph.Chart.8">
                  <p:embed followColorScheme="full"/>
                  <p:pic>
                    <p:nvPicPr>
                      <p:cNvPr id="5" name="TPChart">
                        <a:extLst>
                          <a:ext uri="{FF2B5EF4-FFF2-40B4-BE49-F238E27FC236}">
                            <a16:creationId xmlns:a16="http://schemas.microsoft.com/office/drawing/2014/main" id="{2089E84E-CBE9-387C-A2BD-BDEA87450B5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84500" y="14574"/>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PCountdownTrigger">
            <a:extLst>
              <a:ext uri="{FF2B5EF4-FFF2-40B4-BE49-F238E27FC236}">
                <a16:creationId xmlns:a16="http://schemas.microsoft.com/office/drawing/2014/main" id="{CD83BD92-8C0B-1C8F-2D9C-EBA18CBF1365}"/>
              </a:ext>
            </a:extLst>
          </p:cNvPr>
          <p:cNvSpPr>
            <a:spLocks noChangeArrowheads="1"/>
          </p:cNvSpPr>
          <p:nvPr/>
        </p:nvSpPr>
        <p:spPr bwMode="auto">
          <a:xfrm>
            <a:off x="0" y="0"/>
            <a:ext cx="12700" cy="12700"/>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grpSp>
        <p:nvGrpSpPr>
          <p:cNvPr id="9223" name="TPCountdown">
            <a:extLst>
              <a:ext uri="{FF2B5EF4-FFF2-40B4-BE49-F238E27FC236}">
                <a16:creationId xmlns:a16="http://schemas.microsoft.com/office/drawing/2014/main" id="{ACCDE45E-90A3-3902-4B66-F130745BD0E5}"/>
              </a:ext>
            </a:extLst>
          </p:cNvPr>
          <p:cNvGrpSpPr>
            <a:grpSpLocks/>
          </p:cNvGrpSpPr>
          <p:nvPr>
            <p:custDataLst>
              <p:tags r:id="rId4"/>
            </p:custDataLst>
          </p:nvPr>
        </p:nvGrpSpPr>
        <p:grpSpPr bwMode="auto">
          <a:xfrm>
            <a:off x="8382000" y="6096000"/>
            <a:ext cx="635000" cy="635000"/>
            <a:chOff x="8318500" y="6032500"/>
            <a:chExt cx="635000" cy="635000"/>
          </a:xfrm>
        </p:grpSpPr>
        <p:sp>
          <p:nvSpPr>
            <p:cNvPr id="9224" name="CountdownShape">
              <a:extLst>
                <a:ext uri="{FF2B5EF4-FFF2-40B4-BE49-F238E27FC236}">
                  <a16:creationId xmlns:a16="http://schemas.microsoft.com/office/drawing/2014/main" id="{04DE526F-E2BD-91DC-5BD8-99D96B0D2892}"/>
                </a:ext>
              </a:extLst>
            </p:cNvPr>
            <p:cNvSpPr>
              <a:spLocks noChangeArrowheads="1"/>
            </p:cNvSpPr>
            <p:nvPr/>
          </p:nvSpPr>
          <p:spPr bwMode="auto">
            <a:xfrm>
              <a:off x="8318500" y="6032500"/>
              <a:ext cx="635000" cy="635000"/>
            </a:xfrm>
            <a:prstGeom prst="beve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sp>
          <p:nvSpPr>
            <p:cNvPr id="9225" name="CountdownText">
              <a:extLst>
                <a:ext uri="{FF2B5EF4-FFF2-40B4-BE49-F238E27FC236}">
                  <a16:creationId xmlns:a16="http://schemas.microsoft.com/office/drawing/2014/main" id="{32F9395B-5044-2352-8311-E9778F74AF71}"/>
                </a:ext>
              </a:extLst>
            </p:cNvPr>
            <p:cNvSpPr txBox="1">
              <a:spLocks noChangeArrowheads="1"/>
            </p:cNvSpPr>
            <p:nvPr/>
          </p:nvSpPr>
          <p:spPr bwMode="auto">
            <a:xfrm>
              <a:off x="8318500" y="6032500"/>
              <a:ext cx="635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ctr" eaLnBrk="1" hangingPunct="1">
                <a:spcBef>
                  <a:spcPct val="0"/>
                </a:spcBef>
                <a:buClrTx/>
                <a:buSzTx/>
                <a:buFontTx/>
                <a:buNone/>
              </a:pPr>
              <a:r>
                <a:rPr lang="en-US" altLang="en-US" sz="2400" b="1">
                  <a:latin typeface="Tahoma" panose="020B0604030504040204" pitchFamily="34" charset="0"/>
                </a:rPr>
                <a:t>10</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1E9D627A-4084-E556-B174-5773DD0C2FDC}"/>
              </a:ext>
            </a:extLst>
          </p:cNvPr>
          <p:cNvSpPr>
            <a:spLocks noGrp="1" noChangeArrowheads="1"/>
          </p:cNvSpPr>
          <p:nvPr>
            <p:ph type="title"/>
          </p:nvPr>
        </p:nvSpPr>
        <p:spPr/>
        <p:txBody>
          <a:bodyPr/>
          <a:lstStyle/>
          <a:p>
            <a:pPr eaLnBrk="1" hangingPunct="1"/>
            <a:r>
              <a:rPr lang="en-US" altLang="en-US">
                <a:solidFill>
                  <a:srgbClr val="0070C0"/>
                </a:solidFill>
              </a:rPr>
              <a:t>Agenda for Collaboration </a:t>
            </a:r>
            <a:r>
              <a:rPr lang="en-US" altLang="en-US" sz="3600">
                <a:solidFill>
                  <a:srgbClr val="0070C0"/>
                </a:solidFill>
              </a:rPr>
              <a:t>(cont.)</a:t>
            </a:r>
          </a:p>
        </p:txBody>
      </p:sp>
      <p:sp>
        <p:nvSpPr>
          <p:cNvPr id="193539" name="Rectangle 3">
            <a:extLst>
              <a:ext uri="{FF2B5EF4-FFF2-40B4-BE49-F238E27FC236}">
                <a16:creationId xmlns:a16="http://schemas.microsoft.com/office/drawing/2014/main" id="{C2B2478D-1D24-C336-31E9-5CAE88A08DCF}"/>
              </a:ext>
            </a:extLst>
          </p:cNvPr>
          <p:cNvSpPr>
            <a:spLocks noGrp="1" noChangeArrowheads="1"/>
          </p:cNvSpPr>
          <p:nvPr>
            <p:ph idx="1"/>
          </p:nvPr>
        </p:nvSpPr>
        <p:spPr/>
        <p:txBody>
          <a:bodyPr vert="horz" lIns="91440" tIns="45720" rIns="91440" bIns="45720" rtlCol="0" anchor="t">
            <a:noAutofit/>
          </a:bodyPr>
          <a:lstStyle/>
          <a:p>
            <a:pPr eaLnBrk="1" hangingPunct="1">
              <a:lnSpc>
                <a:spcPct val="90000"/>
              </a:lnSpc>
              <a:defRPr/>
            </a:pPr>
            <a:r>
              <a:rPr lang="en-US" sz="2000"/>
              <a:t>Between-system liaison teams</a:t>
            </a:r>
          </a:p>
          <a:p>
            <a:pPr eaLnBrk="1" hangingPunct="1">
              <a:lnSpc>
                <a:spcPct val="90000"/>
              </a:lnSpc>
              <a:defRPr/>
            </a:pPr>
            <a:r>
              <a:rPr lang="en-US" sz="2000"/>
              <a:t>In-jail MH and dual disorders services</a:t>
            </a:r>
          </a:p>
          <a:p>
            <a:pPr eaLnBrk="1" hangingPunct="1">
              <a:lnSpc>
                <a:spcPct val="90000"/>
              </a:lnSpc>
              <a:defRPr/>
            </a:pPr>
            <a:r>
              <a:rPr lang="en-US" sz="2000"/>
              <a:t>Prerelease assessment and discharge planning</a:t>
            </a:r>
          </a:p>
          <a:p>
            <a:pPr eaLnBrk="1" hangingPunct="1">
              <a:lnSpc>
                <a:spcPct val="90000"/>
              </a:lnSpc>
              <a:defRPr/>
            </a:pPr>
            <a:r>
              <a:rPr lang="en-US" sz="2000" err="1"/>
              <a:t>Postrelease</a:t>
            </a:r>
            <a:r>
              <a:rPr lang="en-US" sz="2000"/>
              <a:t> MH services for clients of probation and parole</a:t>
            </a:r>
          </a:p>
          <a:p>
            <a:pPr eaLnBrk="1" hangingPunct="1">
              <a:lnSpc>
                <a:spcPct val="90000"/>
              </a:lnSpc>
              <a:defRPr/>
            </a:pPr>
            <a:r>
              <a:rPr lang="en-US" sz="2000"/>
              <a:t>Special programs for offenders with dual disorders</a:t>
            </a:r>
          </a:p>
          <a:p>
            <a:pPr eaLnBrk="1" hangingPunct="1">
              <a:lnSpc>
                <a:spcPct val="90000"/>
              </a:lnSpc>
              <a:defRPr/>
            </a:pPr>
            <a:r>
              <a:rPr lang="en-US" sz="2000"/>
              <a:t>Cross-training &amp; education between MH &amp; CJ personnel</a:t>
            </a:r>
          </a:p>
          <a:p>
            <a:pPr eaLnBrk="1" hangingPunct="1">
              <a:lnSpc>
                <a:spcPct val="90000"/>
              </a:lnSpc>
              <a:defRPr/>
            </a:pPr>
            <a:r>
              <a:rPr lang="en-US" sz="2000"/>
              <a:t>Specialization of CJ personnel</a:t>
            </a:r>
          </a:p>
        </p:txBody>
      </p:sp>
      <p:sp>
        <p:nvSpPr>
          <p:cNvPr id="64516" name="Slide Number Placeholder 1">
            <a:extLst>
              <a:ext uri="{FF2B5EF4-FFF2-40B4-BE49-F238E27FC236}">
                <a16:creationId xmlns:a16="http://schemas.microsoft.com/office/drawing/2014/main" id="{BBB9B884-5082-D63D-98E9-0205DD790EF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64B4BDDA-AC32-4B82-9960-0F9B1F5810D7}" type="slidenum">
              <a:rPr lang="en-US" altLang="en-US" sz="1400" smtClean="0"/>
              <a:pPr>
                <a:spcBef>
                  <a:spcPct val="0"/>
                </a:spcBef>
                <a:buClrTx/>
                <a:buSzTx/>
                <a:buFontTx/>
                <a:buNone/>
              </a:pPr>
              <a:t>30</a:t>
            </a:fld>
            <a:endParaRPr lang="en-US" altLang="en-US" sz="1400"/>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2ECAFCEC-8B62-762B-1A05-9A531D5B727B}"/>
              </a:ext>
            </a:extLst>
          </p:cNvPr>
          <p:cNvSpPr>
            <a:spLocks noGrp="1" noChangeArrowheads="1"/>
          </p:cNvSpPr>
          <p:nvPr>
            <p:ph type="title"/>
          </p:nvPr>
        </p:nvSpPr>
        <p:spPr/>
        <p:txBody>
          <a:bodyPr/>
          <a:lstStyle/>
          <a:p>
            <a:pPr eaLnBrk="1" hangingPunct="1"/>
            <a:r>
              <a:rPr lang="en-US" altLang="en-US">
                <a:solidFill>
                  <a:srgbClr val="0070C0"/>
                </a:solidFill>
              </a:rPr>
              <a:t>Substance Use Disorders:</a:t>
            </a:r>
            <a:br>
              <a:rPr lang="en-US" altLang="en-US">
                <a:solidFill>
                  <a:srgbClr val="0070C0"/>
                </a:solidFill>
              </a:rPr>
            </a:br>
            <a:r>
              <a:rPr lang="en-US" altLang="en-US">
                <a:solidFill>
                  <a:srgbClr val="0070C0"/>
                </a:solidFill>
              </a:rPr>
              <a:t>Definitions from the DSM-IV</a:t>
            </a:r>
          </a:p>
        </p:txBody>
      </p:sp>
      <p:sp>
        <p:nvSpPr>
          <p:cNvPr id="200707" name="Rectangle 3">
            <a:extLst>
              <a:ext uri="{FF2B5EF4-FFF2-40B4-BE49-F238E27FC236}">
                <a16:creationId xmlns:a16="http://schemas.microsoft.com/office/drawing/2014/main" id="{B4785066-1E42-3E62-E55D-B8F911F6D51D}"/>
              </a:ext>
            </a:extLst>
          </p:cNvPr>
          <p:cNvSpPr>
            <a:spLocks noGrp="1" noChangeArrowheads="1"/>
          </p:cNvSpPr>
          <p:nvPr>
            <p:ph idx="1"/>
          </p:nvPr>
        </p:nvSpPr>
        <p:spPr/>
        <p:txBody>
          <a:bodyPr/>
          <a:lstStyle/>
          <a:p>
            <a:pPr eaLnBrk="1" hangingPunct="1">
              <a:defRPr/>
            </a:pPr>
            <a:r>
              <a:rPr lang="en-US"/>
              <a:t>“Maladaptive patterns of use”</a:t>
            </a:r>
          </a:p>
          <a:p>
            <a:pPr eaLnBrk="1" hangingPunct="1">
              <a:defRPr/>
            </a:pPr>
            <a:r>
              <a:rPr lang="en-US"/>
              <a:t>Substance Abuse</a:t>
            </a:r>
          </a:p>
          <a:p>
            <a:pPr lvl="1" eaLnBrk="1" hangingPunct="1">
              <a:defRPr/>
            </a:pPr>
            <a:r>
              <a:rPr lang="en-US"/>
              <a:t>At least 1 out of 4 in last 12 months:</a:t>
            </a:r>
          </a:p>
          <a:p>
            <a:pPr lvl="2" eaLnBrk="1" hangingPunct="1">
              <a:defRPr/>
            </a:pPr>
            <a:r>
              <a:rPr lang="en-US"/>
              <a:t>Recurrent failure to fulfill roles</a:t>
            </a:r>
          </a:p>
          <a:p>
            <a:pPr lvl="2" eaLnBrk="1" hangingPunct="1">
              <a:defRPr/>
            </a:pPr>
            <a:r>
              <a:rPr lang="en-US"/>
              <a:t>Recurrent use in hazardous situations</a:t>
            </a:r>
          </a:p>
          <a:p>
            <a:pPr lvl="2" eaLnBrk="1" hangingPunct="1">
              <a:defRPr/>
            </a:pPr>
            <a:r>
              <a:rPr lang="en-US"/>
              <a:t>Recurrent substance-related legal probs</a:t>
            </a:r>
          </a:p>
          <a:p>
            <a:pPr lvl="2" eaLnBrk="1" hangingPunct="1">
              <a:defRPr/>
            </a:pPr>
            <a:r>
              <a:rPr lang="en-US"/>
              <a:t>Recurrent social/interpersonal probs.</a:t>
            </a:r>
          </a:p>
        </p:txBody>
      </p:sp>
      <p:sp>
        <p:nvSpPr>
          <p:cNvPr id="66564" name="Slide Number Placeholder 1">
            <a:extLst>
              <a:ext uri="{FF2B5EF4-FFF2-40B4-BE49-F238E27FC236}">
                <a16:creationId xmlns:a16="http://schemas.microsoft.com/office/drawing/2014/main" id="{4C095D73-FC90-3D00-5795-776017B518A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0B2B0171-71A2-4F3A-9BB1-73C83C0A5A8A}" type="slidenum">
              <a:rPr lang="en-US" altLang="en-US" sz="1400" smtClean="0"/>
              <a:pPr>
                <a:spcBef>
                  <a:spcPct val="0"/>
                </a:spcBef>
                <a:buClrTx/>
                <a:buSzTx/>
                <a:buFontTx/>
                <a:buNone/>
              </a:pPr>
              <a:t>31</a:t>
            </a:fld>
            <a:endParaRPr lang="en-US" altLang="en-US" sz="1400"/>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E746CA0D-0569-AA2D-6DA6-A67B802D87E7}"/>
              </a:ext>
            </a:extLst>
          </p:cNvPr>
          <p:cNvSpPr>
            <a:spLocks noGrp="1" noChangeArrowheads="1"/>
          </p:cNvSpPr>
          <p:nvPr>
            <p:ph type="title"/>
          </p:nvPr>
        </p:nvSpPr>
        <p:spPr/>
        <p:txBody>
          <a:bodyPr>
            <a:normAutofit fontScale="90000"/>
          </a:bodyPr>
          <a:lstStyle/>
          <a:p>
            <a:pPr eaLnBrk="1" hangingPunct="1"/>
            <a:r>
              <a:rPr lang="en-US" altLang="en-US">
                <a:solidFill>
                  <a:srgbClr val="0070C0"/>
                </a:solidFill>
              </a:rPr>
              <a:t>Substance Use Disorders:</a:t>
            </a:r>
            <a:br>
              <a:rPr lang="en-US" altLang="en-US">
                <a:solidFill>
                  <a:srgbClr val="0070C0"/>
                </a:solidFill>
              </a:rPr>
            </a:br>
            <a:r>
              <a:rPr lang="en-US" altLang="en-US">
                <a:solidFill>
                  <a:srgbClr val="0070C0"/>
                </a:solidFill>
              </a:rPr>
              <a:t>Definitions from the DSM-IV </a:t>
            </a:r>
            <a:r>
              <a:rPr lang="en-US" altLang="en-US" sz="2400">
                <a:solidFill>
                  <a:srgbClr val="0070C0"/>
                </a:solidFill>
              </a:rPr>
              <a:t>(</a:t>
            </a:r>
            <a:r>
              <a:rPr lang="en-US" altLang="en-US" sz="2400" err="1">
                <a:solidFill>
                  <a:srgbClr val="0070C0"/>
                </a:solidFill>
              </a:rPr>
              <a:t>cont</a:t>
            </a:r>
            <a:r>
              <a:rPr lang="en-US" altLang="en-US" sz="2400">
                <a:solidFill>
                  <a:srgbClr val="0070C0"/>
                </a:solidFill>
              </a:rPr>
              <a:t>)</a:t>
            </a:r>
            <a:endParaRPr lang="en-US" altLang="en-US">
              <a:solidFill>
                <a:srgbClr val="0070C0"/>
              </a:solidFill>
            </a:endParaRPr>
          </a:p>
        </p:txBody>
      </p:sp>
      <p:sp>
        <p:nvSpPr>
          <p:cNvPr id="201731" name="Rectangle 3">
            <a:extLst>
              <a:ext uri="{FF2B5EF4-FFF2-40B4-BE49-F238E27FC236}">
                <a16:creationId xmlns:a16="http://schemas.microsoft.com/office/drawing/2014/main" id="{FF6D54C6-0856-2BA6-1097-2E07663D6BB3}"/>
              </a:ext>
            </a:extLst>
          </p:cNvPr>
          <p:cNvSpPr>
            <a:spLocks noGrp="1" noChangeArrowheads="1"/>
          </p:cNvSpPr>
          <p:nvPr>
            <p:ph idx="1"/>
          </p:nvPr>
        </p:nvSpPr>
        <p:spPr/>
        <p:txBody>
          <a:bodyPr vert="horz" lIns="91440" tIns="45720" rIns="91440" bIns="45720" rtlCol="0" anchor="t">
            <a:normAutofit/>
          </a:bodyPr>
          <a:lstStyle/>
          <a:p>
            <a:pPr eaLnBrk="1" hangingPunct="1">
              <a:lnSpc>
                <a:spcPct val="90000"/>
              </a:lnSpc>
              <a:defRPr/>
            </a:pPr>
            <a:r>
              <a:rPr lang="en-US" sz="2000"/>
              <a:t>Substance Dependence</a:t>
            </a:r>
          </a:p>
          <a:p>
            <a:pPr lvl="1" eaLnBrk="1" hangingPunct="1">
              <a:lnSpc>
                <a:spcPct val="90000"/>
              </a:lnSpc>
              <a:defRPr/>
            </a:pPr>
            <a:r>
              <a:rPr lang="en-US" sz="2000"/>
              <a:t>At least 3 out of 7 in last 12 months:</a:t>
            </a:r>
          </a:p>
          <a:p>
            <a:pPr lvl="2" eaLnBrk="1" hangingPunct="1">
              <a:lnSpc>
                <a:spcPct val="90000"/>
              </a:lnSpc>
              <a:defRPr/>
            </a:pPr>
            <a:r>
              <a:rPr lang="en-US" sz="2000"/>
              <a:t>Tolerance</a:t>
            </a:r>
          </a:p>
          <a:p>
            <a:pPr lvl="2" eaLnBrk="1" hangingPunct="1">
              <a:lnSpc>
                <a:spcPct val="90000"/>
              </a:lnSpc>
              <a:defRPr/>
            </a:pPr>
            <a:r>
              <a:rPr lang="en-US" sz="2000"/>
              <a:t>Withdrawal</a:t>
            </a:r>
          </a:p>
          <a:p>
            <a:pPr lvl="2" eaLnBrk="1" hangingPunct="1">
              <a:lnSpc>
                <a:spcPct val="90000"/>
              </a:lnSpc>
              <a:defRPr/>
            </a:pPr>
            <a:r>
              <a:rPr lang="en-US" sz="2000"/>
              <a:t>Unsuccessful cutting down</a:t>
            </a:r>
          </a:p>
          <a:p>
            <a:pPr lvl="2" eaLnBrk="1" hangingPunct="1">
              <a:lnSpc>
                <a:spcPct val="90000"/>
              </a:lnSpc>
              <a:defRPr/>
            </a:pPr>
            <a:r>
              <a:rPr lang="en-US" sz="2000"/>
              <a:t>More taken/longer time than intended</a:t>
            </a:r>
          </a:p>
          <a:p>
            <a:pPr lvl="2" eaLnBrk="1" hangingPunct="1">
              <a:lnSpc>
                <a:spcPct val="90000"/>
              </a:lnSpc>
              <a:defRPr/>
            </a:pPr>
            <a:r>
              <a:rPr lang="en-US" sz="2000"/>
              <a:t>Much time spent getting/using/recovering</a:t>
            </a:r>
          </a:p>
          <a:p>
            <a:pPr lvl="2">
              <a:lnSpc>
                <a:spcPct val="90000"/>
              </a:lnSpc>
              <a:defRPr/>
            </a:pPr>
            <a:r>
              <a:rPr lang="en-US" sz="2000"/>
              <a:t>Giving up important activities </a:t>
            </a:r>
          </a:p>
          <a:p>
            <a:pPr lvl="2" eaLnBrk="1" hangingPunct="1">
              <a:lnSpc>
                <a:spcPct val="90000"/>
              </a:lnSpc>
              <a:defRPr/>
            </a:pPr>
            <a:r>
              <a:rPr lang="en-US" sz="2000"/>
              <a:t>Use despite physical/psychological consequences related to using</a:t>
            </a:r>
          </a:p>
        </p:txBody>
      </p:sp>
      <p:sp>
        <p:nvSpPr>
          <p:cNvPr id="68612" name="Slide Number Placeholder 1">
            <a:extLst>
              <a:ext uri="{FF2B5EF4-FFF2-40B4-BE49-F238E27FC236}">
                <a16:creationId xmlns:a16="http://schemas.microsoft.com/office/drawing/2014/main" id="{63611065-573D-A129-E545-BEF9AB2DC2E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030453FD-B72D-4401-A3B5-C8FAED5F9314}" type="slidenum">
              <a:rPr lang="en-US" altLang="en-US" sz="1400" smtClean="0"/>
              <a:pPr>
                <a:spcBef>
                  <a:spcPct val="0"/>
                </a:spcBef>
                <a:buClrTx/>
                <a:buSzTx/>
                <a:buFontTx/>
                <a:buNone/>
              </a:pPr>
              <a:t>32</a:t>
            </a:fld>
            <a:endParaRPr lang="en-US" altLang="en-US" sz="1400"/>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a:extLst>
              <a:ext uri="{FF2B5EF4-FFF2-40B4-BE49-F238E27FC236}">
                <a16:creationId xmlns:a16="http://schemas.microsoft.com/office/drawing/2014/main" id="{C94B3B7D-D1F9-5F0B-EAC3-9088A099A12C}"/>
              </a:ext>
            </a:extLst>
          </p:cNvPr>
          <p:cNvSpPr>
            <a:spLocks noGrp="1" noChangeArrowheads="1"/>
          </p:cNvSpPr>
          <p:nvPr>
            <p:ph type="title" idx="4294967295"/>
          </p:nvPr>
        </p:nvSpPr>
        <p:spPr>
          <a:xfrm>
            <a:off x="244872" y="225425"/>
            <a:ext cx="6922958" cy="1143000"/>
          </a:xfrm>
        </p:spPr>
        <p:txBody>
          <a:bodyPr lIns="91440" tIns="45720" rIns="91440" bIns="45720">
            <a:normAutofit fontScale="90000"/>
          </a:bodyPr>
          <a:lstStyle/>
          <a:p>
            <a:r>
              <a:rPr lang="en-US" altLang="en-US" dirty="0">
                <a:solidFill>
                  <a:srgbClr val="0070C0"/>
                </a:solidFill>
              </a:rPr>
              <a:t>DSM-5 Substance Use Disorder: 11 Criteria</a:t>
            </a:r>
          </a:p>
        </p:txBody>
      </p:sp>
      <p:sp>
        <p:nvSpPr>
          <p:cNvPr id="3" name="Content Placeholder 2">
            <a:extLst>
              <a:ext uri="{FF2B5EF4-FFF2-40B4-BE49-F238E27FC236}">
                <a16:creationId xmlns:a16="http://schemas.microsoft.com/office/drawing/2014/main" id="{31BC1D45-4831-3F91-59D1-E102BECC746C}"/>
              </a:ext>
            </a:extLst>
          </p:cNvPr>
          <p:cNvSpPr>
            <a:spLocks noGrp="1"/>
          </p:cNvSpPr>
          <p:nvPr>
            <p:ph sz="half" idx="4294967295"/>
          </p:nvPr>
        </p:nvSpPr>
        <p:spPr>
          <a:xfrm>
            <a:off x="140585" y="1426523"/>
            <a:ext cx="3808413" cy="4114800"/>
          </a:xfrm>
        </p:spPr>
        <p:txBody>
          <a:bodyPr vert="horz" lIns="91440" tIns="45720" rIns="91440" bIns="45720" rtlCol="0" anchor="t">
            <a:normAutofit/>
          </a:bodyPr>
          <a:lstStyle/>
          <a:p>
            <a:pPr>
              <a:defRPr/>
            </a:pPr>
            <a:r>
              <a:rPr lang="en-US" altLang="en-US" sz="1400" dirty="0"/>
              <a:t>Taking the substance in larger amounts or for longer than you intended</a:t>
            </a:r>
          </a:p>
          <a:p>
            <a:pPr>
              <a:defRPr/>
            </a:pPr>
            <a:r>
              <a:rPr lang="en-US" altLang="en-US" sz="1400" dirty="0"/>
              <a:t>Persistent desire or unsuccessful efforts to cut down or control use</a:t>
            </a:r>
          </a:p>
          <a:p>
            <a:pPr>
              <a:defRPr/>
            </a:pPr>
            <a:r>
              <a:rPr lang="en-US" altLang="en-US" sz="1400" dirty="0"/>
              <a:t>Great deal of time spent obtaining,  using, or recovering from effects of the substance</a:t>
            </a:r>
          </a:p>
          <a:p>
            <a:pPr>
              <a:defRPr/>
            </a:pPr>
            <a:r>
              <a:rPr lang="en-US" altLang="en-US" sz="1400" dirty="0"/>
              <a:t>Craving, or a strong desire or urge to use the substance</a:t>
            </a:r>
          </a:p>
          <a:p>
            <a:pPr>
              <a:defRPr/>
            </a:pPr>
            <a:r>
              <a:rPr lang="en-US" altLang="en-US" sz="1400" dirty="0"/>
              <a:t>Recurrent use resulting in a failure to fulfill major role obligations at work, school, or home</a:t>
            </a:r>
          </a:p>
          <a:p>
            <a:pPr>
              <a:defRPr/>
            </a:pPr>
            <a:r>
              <a:rPr lang="en-US" altLang="en-US" sz="1400" dirty="0"/>
              <a:t>Continued used despite persistent social or interpersonal problems caused or exacerbated by use</a:t>
            </a:r>
          </a:p>
          <a:p>
            <a:pPr>
              <a:defRPr/>
            </a:pPr>
            <a:endParaRPr lang="en-US" altLang="en-US" sz="2800" dirty="0"/>
          </a:p>
        </p:txBody>
      </p:sp>
      <p:sp>
        <p:nvSpPr>
          <p:cNvPr id="6" name="Content Placeholder 5">
            <a:extLst>
              <a:ext uri="{FF2B5EF4-FFF2-40B4-BE49-F238E27FC236}">
                <a16:creationId xmlns:a16="http://schemas.microsoft.com/office/drawing/2014/main" id="{1EDFB6F6-AA0F-126B-9BE7-8FB0ACD93F49}"/>
              </a:ext>
            </a:extLst>
          </p:cNvPr>
          <p:cNvSpPr>
            <a:spLocks noGrp="1"/>
          </p:cNvSpPr>
          <p:nvPr>
            <p:ph sz="half" idx="4294967295"/>
          </p:nvPr>
        </p:nvSpPr>
        <p:spPr>
          <a:xfrm>
            <a:off x="4032125" y="1426523"/>
            <a:ext cx="3808412" cy="4114800"/>
          </a:xfrm>
        </p:spPr>
        <p:txBody>
          <a:bodyPr vert="horz" lIns="91440" tIns="45720" rIns="91440" bIns="45720" rtlCol="0" anchor="t">
            <a:noAutofit/>
          </a:bodyPr>
          <a:lstStyle/>
          <a:p>
            <a:pPr>
              <a:defRPr/>
            </a:pPr>
            <a:r>
              <a:rPr lang="en-US" altLang="en-US" sz="1400" dirty="0"/>
              <a:t>Giving up or reducing important social, occupational or recreational activities because of substance use</a:t>
            </a:r>
          </a:p>
          <a:p>
            <a:pPr>
              <a:defRPr/>
            </a:pPr>
            <a:r>
              <a:rPr lang="en-US" altLang="en-US" sz="1400" dirty="0"/>
              <a:t>Recurrent use in situations in which it is physically hazardous</a:t>
            </a:r>
          </a:p>
          <a:p>
            <a:pPr>
              <a:defRPr/>
            </a:pPr>
            <a:r>
              <a:rPr lang="en-US" altLang="en-US" sz="1400" dirty="0"/>
              <a:t>Use despite knowledge of persistent/recurrent physical or psychological problem that is likely to have been caused or exacerbated by the substance</a:t>
            </a:r>
          </a:p>
          <a:p>
            <a:pPr>
              <a:defRPr/>
            </a:pPr>
            <a:r>
              <a:rPr lang="en-US" altLang="en-US" sz="1400" dirty="0"/>
              <a:t>Tolerance* (see next slide)</a:t>
            </a:r>
          </a:p>
          <a:p>
            <a:pPr lvl="1">
              <a:defRPr/>
            </a:pPr>
            <a:r>
              <a:rPr lang="en-US" altLang="en-US" sz="1400" dirty="0"/>
              <a:t>Need for increased amounts</a:t>
            </a:r>
          </a:p>
          <a:p>
            <a:pPr lvl="1">
              <a:defRPr/>
            </a:pPr>
            <a:r>
              <a:rPr lang="en-US" altLang="en-US" sz="1400" dirty="0"/>
              <a:t>Diminished effects with same amounts</a:t>
            </a:r>
          </a:p>
          <a:p>
            <a:pPr>
              <a:defRPr/>
            </a:pPr>
            <a:r>
              <a:rPr lang="en-US" altLang="en-US" sz="1400" dirty="0"/>
              <a:t>Withdrawal* (see next slide)</a:t>
            </a:r>
          </a:p>
          <a:p>
            <a:pPr lvl="1">
              <a:defRPr/>
            </a:pPr>
            <a:r>
              <a:rPr lang="en-US" altLang="en-US" sz="1400" dirty="0"/>
              <a:t>Characteristic withdrawal syndrome</a:t>
            </a:r>
          </a:p>
          <a:p>
            <a:pPr lvl="1">
              <a:defRPr/>
            </a:pPr>
            <a:r>
              <a:rPr lang="en-US" altLang="en-US" sz="1400" dirty="0"/>
              <a:t>Drug taken to avoid withdrawal</a:t>
            </a:r>
          </a:p>
        </p:txBody>
      </p:sp>
      <p:sp>
        <p:nvSpPr>
          <p:cNvPr id="4" name="Slide Number Placeholder 3">
            <a:extLst>
              <a:ext uri="{FF2B5EF4-FFF2-40B4-BE49-F238E27FC236}">
                <a16:creationId xmlns:a16="http://schemas.microsoft.com/office/drawing/2014/main" id="{3A908C3E-EECA-76DA-7D41-B71A5B99EE8D}"/>
              </a:ext>
            </a:extLst>
          </p:cNvPr>
          <p:cNvSpPr txBox="1">
            <a:spLocks noGrp="1"/>
          </p:cNvSpPr>
          <p:nvPr/>
        </p:nvSpPr>
        <p:spPr bwMode="auto">
          <a:xfrm>
            <a:off x="6705600" y="6248400"/>
            <a:ext cx="1905000" cy="457200"/>
          </a:xfrm>
          <a:prstGeom prst="rect">
            <a:avLst/>
          </a:prstGeom>
          <a:noFill/>
          <a:ln>
            <a:miter lim="800000"/>
            <a:headEnd/>
            <a:tailEnd/>
          </a:ln>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defRPr/>
            </a:pPr>
            <a:fld id="{87C9287B-F9FD-45DC-83F0-7A426B359432}" type="slidenum">
              <a:rPr lang="en-US" altLang="en-US" sz="1000" smtClean="0">
                <a:effectLst>
                  <a:outerShdw blurRad="38100" dist="38100" dir="2700000" algn="tl">
                    <a:srgbClr val="000000"/>
                  </a:outerShdw>
                </a:effectLst>
                <a:latin typeface="Tahoma" panose="020B0604030504040204" pitchFamily="34" charset="0"/>
              </a:rPr>
              <a:pPr algn="r" eaLnBrk="1" hangingPunct="1">
                <a:defRPr/>
              </a:pPr>
              <a:t>33</a:t>
            </a:fld>
            <a:endParaRPr lang="en-US" altLang="en-US" sz="1000">
              <a:effectLst>
                <a:outerShdw blurRad="38100" dist="38100" dir="2700000" algn="tl">
                  <a:srgbClr val="000000"/>
                </a:outerShdw>
              </a:effectLst>
              <a:latin typeface="Tahoma" panose="020B0604030504040204" pitchFamily="34" charset="0"/>
            </a:endParaRPr>
          </a:p>
        </p:txBody>
      </p:sp>
    </p:spTree>
  </p:cSld>
  <p:clrMapOvr>
    <a:masterClrMapping/>
  </p:clrMapOvr>
  <p:transition advTm="4600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D61B3BA3-B6B1-A751-D515-A7B36D10FA9B}"/>
              </a:ext>
            </a:extLst>
          </p:cNvPr>
          <p:cNvSpPr>
            <a:spLocks noGrp="1" noChangeArrowheads="1"/>
          </p:cNvSpPr>
          <p:nvPr>
            <p:ph type="title"/>
          </p:nvPr>
        </p:nvSpPr>
        <p:spPr/>
        <p:txBody>
          <a:bodyPr/>
          <a:lstStyle/>
          <a:p>
            <a:r>
              <a:rPr lang="en-US" altLang="en-US">
                <a:solidFill>
                  <a:srgbClr val="0070C0"/>
                </a:solidFill>
              </a:rPr>
              <a:t>*NOTE:</a:t>
            </a:r>
          </a:p>
        </p:txBody>
      </p:sp>
      <p:sp>
        <p:nvSpPr>
          <p:cNvPr id="72707" name="Rectangle 3">
            <a:extLst>
              <a:ext uri="{FF2B5EF4-FFF2-40B4-BE49-F238E27FC236}">
                <a16:creationId xmlns:a16="http://schemas.microsoft.com/office/drawing/2014/main" id="{1A458B9D-321B-A8B5-396E-339BCBA28EE7}"/>
              </a:ext>
            </a:extLst>
          </p:cNvPr>
          <p:cNvSpPr>
            <a:spLocks noGrp="1" noChangeArrowheads="1"/>
          </p:cNvSpPr>
          <p:nvPr>
            <p:ph idx="1"/>
          </p:nvPr>
        </p:nvSpPr>
        <p:spPr>
          <a:noFill/>
          <a:extLst>
            <a:ext uri="{909E8E84-426E-40DD-AFC4-6F175D3DCCD1}">
              <a14:hiddenFill xmlns:a14="http://schemas.microsoft.com/office/drawing/2010/main">
                <a:solidFill>
                  <a:schemeClr val="accent1"/>
                </a:solidFill>
              </a14:hiddenFill>
            </a:ext>
          </a:extLst>
        </p:spPr>
        <p:txBody>
          <a:bodyPr/>
          <a:lstStyle/>
          <a:p>
            <a:r>
              <a:rPr lang="en-US" altLang="en-US">
                <a:effectLst/>
              </a:rPr>
              <a:t>Tolerance and withdrawal criterion are </a:t>
            </a:r>
            <a:r>
              <a:rPr lang="en-US" altLang="en-US" b="1" u="sng">
                <a:effectLst/>
              </a:rPr>
              <a:t>not considered to be met</a:t>
            </a:r>
            <a:r>
              <a:rPr lang="en-US" altLang="en-US">
                <a:effectLst/>
              </a:rPr>
              <a:t> for those taking the following substances solely under appropriate medical supervision:</a:t>
            </a:r>
          </a:p>
          <a:p>
            <a:pPr lvl="1"/>
            <a:r>
              <a:rPr lang="en-US" altLang="en-US">
                <a:effectLst/>
              </a:rPr>
              <a:t>Opioids</a:t>
            </a:r>
          </a:p>
          <a:p>
            <a:pPr lvl="1"/>
            <a:r>
              <a:rPr lang="en-US" altLang="en-US">
                <a:effectLst/>
              </a:rPr>
              <a:t>Stimulants</a:t>
            </a:r>
          </a:p>
          <a:p>
            <a:pPr lvl="1"/>
            <a:r>
              <a:rPr lang="en-US" altLang="en-US">
                <a:effectLst/>
              </a:rPr>
              <a:t>Sedative-hypnotics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51EB5BCE-6528-6F1E-1579-EA66C117BAF5}"/>
              </a:ext>
            </a:extLst>
          </p:cNvPr>
          <p:cNvSpPr>
            <a:spLocks noGrp="1" noChangeArrowheads="1"/>
          </p:cNvSpPr>
          <p:nvPr>
            <p:ph type="title" idx="4294967295"/>
          </p:nvPr>
        </p:nvSpPr>
        <p:spPr>
          <a:xfrm>
            <a:off x="384748" y="312295"/>
            <a:ext cx="7772400" cy="1143000"/>
          </a:xfrm>
        </p:spPr>
        <p:txBody>
          <a:bodyPr lIns="91440" tIns="45720" rIns="91440" bIns="45720"/>
          <a:lstStyle/>
          <a:p>
            <a:r>
              <a:rPr lang="en-US" altLang="en-US">
                <a:solidFill>
                  <a:srgbClr val="0070C0"/>
                </a:solidFill>
              </a:rPr>
              <a:t>Substance Use Disorder </a:t>
            </a:r>
            <a:r>
              <a:rPr lang="en-US" altLang="en-US" sz="2800">
                <a:solidFill>
                  <a:srgbClr val="0070C0"/>
                </a:solidFill>
              </a:rPr>
              <a:t>(</a:t>
            </a:r>
            <a:r>
              <a:rPr lang="en-US" altLang="en-US" sz="2800" err="1">
                <a:solidFill>
                  <a:srgbClr val="0070C0"/>
                </a:solidFill>
              </a:rPr>
              <a:t>cont</a:t>
            </a:r>
            <a:r>
              <a:rPr lang="ja-JP" altLang="en-US" sz="2800">
                <a:solidFill>
                  <a:srgbClr val="0070C0"/>
                </a:solidFill>
                <a:ea typeface="MS PGothic"/>
              </a:rPr>
              <a:t>’</a:t>
            </a:r>
            <a:r>
              <a:rPr lang="en-US" altLang="ja-JP" sz="2800">
                <a:solidFill>
                  <a:srgbClr val="0070C0"/>
                </a:solidFill>
                <a:ea typeface="MS PGothic"/>
              </a:rPr>
              <a:t>d)</a:t>
            </a:r>
            <a:endParaRPr lang="en-US" altLang="en-US" sz="2800">
              <a:solidFill>
                <a:srgbClr val="0070C0"/>
              </a:solidFill>
              <a:ea typeface="MS PGothic"/>
            </a:endParaRPr>
          </a:p>
        </p:txBody>
      </p:sp>
      <p:sp>
        <p:nvSpPr>
          <p:cNvPr id="124931" name="Rectangle 3">
            <a:extLst>
              <a:ext uri="{FF2B5EF4-FFF2-40B4-BE49-F238E27FC236}">
                <a16:creationId xmlns:a16="http://schemas.microsoft.com/office/drawing/2014/main" id="{39672CB4-ECD8-BB34-80EF-C3382D076DED}"/>
              </a:ext>
            </a:extLst>
          </p:cNvPr>
          <p:cNvSpPr>
            <a:spLocks noGrp="1" noChangeArrowheads="1"/>
          </p:cNvSpPr>
          <p:nvPr>
            <p:ph type="body" idx="4294967295"/>
          </p:nvPr>
        </p:nvSpPr>
        <p:spPr>
          <a:xfrm>
            <a:off x="205100" y="1524000"/>
            <a:ext cx="7183802" cy="4824413"/>
          </a:xfrm>
        </p:spPr>
        <p:txBody>
          <a:bodyPr vert="horz" lIns="91440" tIns="45720" rIns="91440" bIns="45720" rtlCol="0" anchor="t">
            <a:normAutofit/>
          </a:bodyPr>
          <a:lstStyle/>
          <a:p>
            <a:pPr>
              <a:spcBef>
                <a:spcPts val="1800"/>
              </a:spcBef>
              <a:defRPr/>
            </a:pPr>
            <a:r>
              <a:rPr lang="en-US" altLang="en-US"/>
              <a:t>Removal of one of the DSM-IV abuse criteria (legal consequences), and addition of a new criterion for SUD diagnosis (craving or strong desire or urge to use the substance)</a:t>
            </a:r>
          </a:p>
          <a:p>
            <a:pPr lvl="1">
              <a:spcBef>
                <a:spcPts val="1800"/>
              </a:spcBef>
              <a:defRPr/>
            </a:pPr>
            <a:r>
              <a:rPr lang="en-US" altLang="en-US" sz="2000">
                <a:solidFill>
                  <a:schemeClr val="tx1"/>
                </a:solidFill>
                <a:effectLst/>
              </a:rPr>
              <a:t>Rationales: The legal criterion had poor clinical utility and its relevance to patients varied based on local laws and enforcement of those laws. Addition of craving as a symptom is highly validated, based on clinical trials and brain imaging data, and may hold potential as a future biomarker for the diagnosis of SUD.</a:t>
            </a:r>
            <a:r>
              <a:rPr lang="en-US" altLang="en-US" sz="2000">
                <a:solidFill>
                  <a:schemeClr val="tx1"/>
                </a:solidFill>
                <a:effectLst>
                  <a:outerShdw blurRad="38100" dist="38100" dir="2700000" algn="tl">
                    <a:srgbClr val="FFFFFF"/>
                  </a:outerShdw>
                </a:effectLst>
              </a:rPr>
              <a:t> </a:t>
            </a:r>
          </a:p>
        </p:txBody>
      </p:sp>
      <p:sp>
        <p:nvSpPr>
          <p:cNvPr id="74756" name="TextBox 1">
            <a:extLst>
              <a:ext uri="{FF2B5EF4-FFF2-40B4-BE49-F238E27FC236}">
                <a16:creationId xmlns:a16="http://schemas.microsoft.com/office/drawing/2014/main" id="{8E2C980D-F2E9-466D-4067-DA95F66B3122}"/>
              </a:ext>
            </a:extLst>
          </p:cNvPr>
          <p:cNvSpPr txBox="1">
            <a:spLocks noChangeArrowheads="1"/>
          </p:cNvSpPr>
          <p:nvPr/>
        </p:nvSpPr>
        <p:spPr bwMode="auto">
          <a:xfrm>
            <a:off x="204788" y="6413500"/>
            <a:ext cx="89392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r">
              <a:spcBef>
                <a:spcPct val="0"/>
              </a:spcBef>
              <a:buClrTx/>
              <a:buSzTx/>
              <a:buFont typeface="Symbol" panose="05050102010706020507" pitchFamily="18" charset="2"/>
              <a:buNone/>
            </a:pPr>
            <a:r>
              <a:rPr lang="en-US" altLang="en-US" sz="1200" i="1">
                <a:latin typeface="Tahoma" panose="020B0604030504040204" pitchFamily="34" charset="0"/>
              </a:rPr>
              <a:t>Copyright © 2013.  American Psychiatric Association.</a:t>
            </a:r>
          </a:p>
        </p:txBody>
      </p:sp>
    </p:spTree>
  </p:cSld>
  <p:clrMapOvr>
    <a:masterClrMapping/>
  </p:clrMapOvr>
  <p:transition advTm="4600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D3BC0523-D018-8EB9-AD95-ABEE9B31B08E}"/>
              </a:ext>
            </a:extLst>
          </p:cNvPr>
          <p:cNvSpPr>
            <a:spLocks noGrp="1" noChangeArrowheads="1"/>
          </p:cNvSpPr>
          <p:nvPr>
            <p:ph type="title" idx="4294967295"/>
          </p:nvPr>
        </p:nvSpPr>
        <p:spPr>
          <a:xfrm>
            <a:off x="372256" y="407233"/>
            <a:ext cx="7772400" cy="1143000"/>
          </a:xfrm>
        </p:spPr>
        <p:txBody>
          <a:bodyPr lIns="91440" tIns="45720" rIns="91440" bIns="45720"/>
          <a:lstStyle/>
          <a:p>
            <a:r>
              <a:rPr lang="en-US" altLang="en-US" sz="4200">
                <a:solidFill>
                  <a:srgbClr val="0070C0"/>
                </a:solidFill>
              </a:rPr>
              <a:t>Substance Use Disorder </a:t>
            </a:r>
            <a:r>
              <a:rPr lang="en-US" altLang="en-US" sz="2800">
                <a:solidFill>
                  <a:srgbClr val="0070C0"/>
                </a:solidFill>
              </a:rPr>
              <a:t>(</a:t>
            </a:r>
            <a:r>
              <a:rPr lang="en-US" altLang="en-US" sz="2800" err="1">
                <a:solidFill>
                  <a:srgbClr val="0070C0"/>
                </a:solidFill>
              </a:rPr>
              <a:t>cont</a:t>
            </a:r>
            <a:r>
              <a:rPr lang="ja-JP" altLang="en-US" sz="2800">
                <a:solidFill>
                  <a:srgbClr val="0070C0"/>
                </a:solidFill>
                <a:ea typeface="MS PGothic"/>
              </a:rPr>
              <a:t>’</a:t>
            </a:r>
            <a:r>
              <a:rPr lang="en-US" altLang="ja-JP" sz="2800">
                <a:solidFill>
                  <a:srgbClr val="0070C0"/>
                </a:solidFill>
                <a:ea typeface="MS PGothic"/>
              </a:rPr>
              <a:t>d)</a:t>
            </a:r>
            <a:endParaRPr lang="en-US" altLang="en-US" sz="2800">
              <a:solidFill>
                <a:srgbClr val="0070C0"/>
              </a:solidFill>
              <a:ea typeface="MS PGothic"/>
            </a:endParaRPr>
          </a:p>
        </p:txBody>
      </p:sp>
      <p:sp>
        <p:nvSpPr>
          <p:cNvPr id="123907" name="Rectangle 3">
            <a:extLst>
              <a:ext uri="{FF2B5EF4-FFF2-40B4-BE49-F238E27FC236}">
                <a16:creationId xmlns:a16="http://schemas.microsoft.com/office/drawing/2014/main" id="{9C0907E7-C483-3035-C658-593AF5B077BE}"/>
              </a:ext>
            </a:extLst>
          </p:cNvPr>
          <p:cNvSpPr>
            <a:spLocks noGrp="1" noChangeArrowheads="1"/>
          </p:cNvSpPr>
          <p:nvPr>
            <p:ph type="body" idx="4294967295"/>
          </p:nvPr>
        </p:nvSpPr>
        <p:spPr>
          <a:xfrm>
            <a:off x="372256" y="1477780"/>
            <a:ext cx="6716843" cy="4945063"/>
          </a:xfrm>
        </p:spPr>
        <p:txBody>
          <a:bodyPr vert="horz" lIns="91440" tIns="45720" rIns="91440" bIns="45720" rtlCol="0" anchor="t">
            <a:normAutofit/>
          </a:bodyPr>
          <a:lstStyle/>
          <a:p>
            <a:pPr lvl="1">
              <a:spcBef>
                <a:spcPts val="1800"/>
              </a:spcBef>
              <a:defRPr/>
            </a:pPr>
            <a:r>
              <a:rPr lang="en-US" altLang="en-US" sz="2000" dirty="0"/>
              <a:t>Rationale continued: Further, studies from clinical and general populations indicate DSM-IV substance abuse and dependence criteria represent a singular phenomenon but encompassing different levels of severity.</a:t>
            </a:r>
            <a:r>
              <a:rPr lang="en-US" altLang="en-US" sz="2000" dirty="0">
                <a:solidFill>
                  <a:schemeClr val="accent1"/>
                </a:solidFill>
                <a:effectLst>
                  <a:outerShdw blurRad="38100" dist="38100" dir="2700000" algn="tl">
                    <a:srgbClr val="FFFFFF"/>
                  </a:outerShdw>
                </a:effectLst>
              </a:rPr>
              <a:t> </a:t>
            </a:r>
          </a:p>
          <a:p>
            <a:pPr lvl="1">
              <a:spcBef>
                <a:spcPts val="1800"/>
              </a:spcBef>
              <a:defRPr/>
            </a:pPr>
            <a:r>
              <a:rPr lang="en-US" altLang="en-US" sz="2000" b="1" dirty="0">
                <a:solidFill>
                  <a:srgbClr val="0070C0"/>
                </a:solidFill>
                <a:effectLst/>
              </a:rPr>
              <a:t>Mild</a:t>
            </a:r>
            <a:r>
              <a:rPr lang="en-US" altLang="en-US" sz="2000" dirty="0">
                <a:solidFill>
                  <a:srgbClr val="0070C0"/>
                </a:solidFill>
                <a:effectLst/>
              </a:rPr>
              <a:t> SUD (2-3/11 criteria) </a:t>
            </a:r>
            <a:r>
              <a:rPr lang="en-US" altLang="en-US" sz="2000" dirty="0"/>
              <a:t>will be coded with the DSM-IV substance abuse code to reflect the intent but not reality of considering substance abuse less severe than substance dependence. </a:t>
            </a:r>
          </a:p>
          <a:p>
            <a:pPr lvl="1">
              <a:spcBef>
                <a:spcPts val="1800"/>
              </a:spcBef>
              <a:defRPr/>
            </a:pPr>
            <a:r>
              <a:rPr lang="en-US" altLang="en-US" sz="2000" b="1" dirty="0">
                <a:solidFill>
                  <a:srgbClr val="0070C0"/>
                </a:solidFill>
                <a:effectLst/>
              </a:rPr>
              <a:t>Moderate</a:t>
            </a:r>
            <a:r>
              <a:rPr lang="en-US" altLang="en-US" sz="2000" dirty="0">
                <a:solidFill>
                  <a:srgbClr val="0070C0"/>
                </a:solidFill>
                <a:effectLst/>
              </a:rPr>
              <a:t> (4-5/11 criteria) </a:t>
            </a:r>
            <a:r>
              <a:rPr lang="en-US" altLang="en-US" sz="2000" dirty="0"/>
              <a:t>and</a:t>
            </a:r>
            <a:r>
              <a:rPr lang="en-US" altLang="en-US" sz="2000" dirty="0">
                <a:solidFill>
                  <a:schemeClr val="accent1"/>
                </a:solidFill>
                <a:effectLst>
                  <a:outerShdw blurRad="38100" dist="38100" dir="2700000" algn="tl">
                    <a:srgbClr val="FFFFFF"/>
                  </a:outerShdw>
                </a:effectLst>
              </a:rPr>
              <a:t> </a:t>
            </a:r>
            <a:r>
              <a:rPr lang="en-US" altLang="en-US" sz="2000" b="1" dirty="0">
                <a:solidFill>
                  <a:srgbClr val="0070C0"/>
                </a:solidFill>
                <a:effectLst/>
              </a:rPr>
              <a:t>severe</a:t>
            </a:r>
            <a:r>
              <a:rPr lang="en-US" altLang="en-US" sz="2000" dirty="0">
                <a:solidFill>
                  <a:srgbClr val="0070C0"/>
                </a:solidFill>
                <a:effectLst/>
              </a:rPr>
              <a:t> (6+/11 criteria)</a:t>
            </a:r>
            <a:r>
              <a:rPr lang="en-US" altLang="en-US" sz="2000" dirty="0">
                <a:solidFill>
                  <a:srgbClr val="0070C0"/>
                </a:solidFill>
                <a:effectLst>
                  <a:outerShdw blurRad="38100" dist="38100" dir="2700000" algn="tl">
                    <a:srgbClr val="FFFFFF"/>
                  </a:outerShdw>
                </a:effectLst>
              </a:rPr>
              <a:t> </a:t>
            </a:r>
            <a:r>
              <a:rPr lang="en-US" altLang="en-US" sz="2000" dirty="0"/>
              <a:t>SUD will be coded with DSM-IV substance dependence codes.</a:t>
            </a:r>
          </a:p>
        </p:txBody>
      </p:sp>
      <p:sp>
        <p:nvSpPr>
          <p:cNvPr id="76804" name="TextBox 1">
            <a:extLst>
              <a:ext uri="{FF2B5EF4-FFF2-40B4-BE49-F238E27FC236}">
                <a16:creationId xmlns:a16="http://schemas.microsoft.com/office/drawing/2014/main" id="{29480A41-D114-5C7C-2563-702B3C8E2DA6}"/>
              </a:ext>
            </a:extLst>
          </p:cNvPr>
          <p:cNvSpPr txBox="1">
            <a:spLocks noChangeArrowheads="1"/>
          </p:cNvSpPr>
          <p:nvPr/>
        </p:nvSpPr>
        <p:spPr bwMode="auto">
          <a:xfrm>
            <a:off x="188913" y="6281738"/>
            <a:ext cx="89392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r">
              <a:spcBef>
                <a:spcPct val="0"/>
              </a:spcBef>
              <a:buClrTx/>
              <a:buSzTx/>
              <a:buFont typeface="Symbol" panose="05050102010706020507" pitchFamily="18" charset="2"/>
              <a:buNone/>
            </a:pPr>
            <a:r>
              <a:rPr lang="en-US" altLang="en-US" sz="1200" i="1">
                <a:latin typeface="Tahoma" panose="020B0604030504040204" pitchFamily="34" charset="0"/>
              </a:rPr>
              <a:t>Copyright © 2013.  American Psychiatric Association.</a:t>
            </a:r>
          </a:p>
        </p:txBody>
      </p:sp>
    </p:spTree>
  </p:cSld>
  <p:clrMapOvr>
    <a:masterClrMapping/>
  </p:clrMapOvr>
  <p:transition advTm="4600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26">
            <a:extLst>
              <a:ext uri="{FF2B5EF4-FFF2-40B4-BE49-F238E27FC236}">
                <a16:creationId xmlns:a16="http://schemas.microsoft.com/office/drawing/2014/main" id="{53C1DDBF-16A1-C1D5-59EF-12417F85FE79}"/>
              </a:ext>
            </a:extLst>
          </p:cNvPr>
          <p:cNvSpPr>
            <a:spLocks noGrp="1" noChangeArrowheads="1"/>
          </p:cNvSpPr>
          <p:nvPr>
            <p:ph type="title"/>
          </p:nvPr>
        </p:nvSpPr>
        <p:spPr>
          <a:xfrm>
            <a:off x="368508" y="452203"/>
            <a:ext cx="7772400" cy="1143000"/>
          </a:xfrm>
        </p:spPr>
        <p:txBody>
          <a:bodyPr/>
          <a:lstStyle/>
          <a:p>
            <a:pPr eaLnBrk="1" hangingPunct="1"/>
            <a:r>
              <a:rPr lang="en-US" altLang="en-US">
                <a:solidFill>
                  <a:srgbClr val="0070C0"/>
                </a:solidFill>
              </a:rPr>
              <a:t>Substance Overview: Alcohol</a:t>
            </a:r>
          </a:p>
        </p:txBody>
      </p:sp>
      <p:sp>
        <p:nvSpPr>
          <p:cNvPr id="202755" name="Rectangle 1027">
            <a:extLst>
              <a:ext uri="{FF2B5EF4-FFF2-40B4-BE49-F238E27FC236}">
                <a16:creationId xmlns:a16="http://schemas.microsoft.com/office/drawing/2014/main" id="{B1F11C44-AA27-CF34-782F-D1462AAF95CE}"/>
              </a:ext>
            </a:extLst>
          </p:cNvPr>
          <p:cNvSpPr>
            <a:spLocks noGrp="1" noChangeArrowheads="1"/>
          </p:cNvSpPr>
          <p:nvPr>
            <p:ph idx="1"/>
          </p:nvPr>
        </p:nvSpPr>
        <p:spPr/>
        <p:txBody>
          <a:bodyPr vert="horz" lIns="91440" tIns="45720" rIns="91440" bIns="45720" rtlCol="0" anchor="t">
            <a:normAutofit/>
          </a:bodyPr>
          <a:lstStyle/>
          <a:p>
            <a:pPr eaLnBrk="1" hangingPunct="1">
              <a:defRPr/>
            </a:pPr>
            <a:r>
              <a:rPr lang="en-US" sz="2000"/>
              <a:t>Intox: relaxation, euphoria, drowsiness, disinhibition, poor motor control, toxic to all body systems (brain, liver, heart, nerves)</a:t>
            </a:r>
          </a:p>
          <a:p>
            <a:pPr eaLnBrk="1" hangingPunct="1">
              <a:defRPr/>
            </a:pPr>
            <a:r>
              <a:rPr lang="en-US" sz="2000"/>
              <a:t>Withdrawal: may be life-threatening; some require medical monitoring to prevent seizures and “delirium tremens”</a:t>
            </a:r>
          </a:p>
          <a:p>
            <a:pPr>
              <a:defRPr/>
            </a:pPr>
            <a:r>
              <a:rPr lang="en-US" sz="2000"/>
              <a:t>Dual Dx: worsens depression, increases anxiety, poor sleep/appetite, disinhibition (more suicide attempts and behavior problems) </a:t>
            </a:r>
          </a:p>
        </p:txBody>
      </p:sp>
      <p:sp>
        <p:nvSpPr>
          <p:cNvPr id="78852" name="Slide Number Placeholder 1">
            <a:extLst>
              <a:ext uri="{FF2B5EF4-FFF2-40B4-BE49-F238E27FC236}">
                <a16:creationId xmlns:a16="http://schemas.microsoft.com/office/drawing/2014/main" id="{8A07340B-1E00-9859-FB73-D677C52E08B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6437941A-D7C5-4E71-87AC-C8C9433EF803}" type="slidenum">
              <a:rPr lang="en-US" altLang="en-US" sz="1400" smtClean="0"/>
              <a:pPr>
                <a:spcBef>
                  <a:spcPct val="0"/>
                </a:spcBef>
                <a:buClrTx/>
                <a:buSzTx/>
                <a:buFontTx/>
                <a:buNone/>
              </a:pPr>
              <a:t>37</a:t>
            </a:fld>
            <a:endParaRPr lang="en-US" altLang="en-US" sz="1400"/>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F66221CD-901A-A434-F270-A7916CF621DF}"/>
              </a:ext>
            </a:extLst>
          </p:cNvPr>
          <p:cNvSpPr>
            <a:spLocks noGrp="1" noChangeArrowheads="1"/>
          </p:cNvSpPr>
          <p:nvPr>
            <p:ph type="title"/>
          </p:nvPr>
        </p:nvSpPr>
        <p:spPr>
          <a:xfrm>
            <a:off x="455951" y="533400"/>
            <a:ext cx="7772400" cy="1143000"/>
          </a:xfrm>
        </p:spPr>
        <p:txBody>
          <a:bodyPr/>
          <a:lstStyle/>
          <a:p>
            <a:pPr eaLnBrk="1" hangingPunct="1"/>
            <a:r>
              <a:rPr lang="en-US" altLang="en-US">
                <a:solidFill>
                  <a:srgbClr val="0070C0"/>
                </a:solidFill>
              </a:rPr>
              <a:t>Substance Overview: </a:t>
            </a:r>
            <a:r>
              <a:rPr lang="en-US" altLang="en-US" err="1">
                <a:solidFill>
                  <a:srgbClr val="0070C0"/>
                </a:solidFill>
              </a:rPr>
              <a:t>Cannibis</a:t>
            </a:r>
            <a:endParaRPr lang="en-US" altLang="en-US">
              <a:solidFill>
                <a:srgbClr val="0070C0"/>
              </a:solidFill>
            </a:endParaRPr>
          </a:p>
        </p:txBody>
      </p:sp>
      <p:sp>
        <p:nvSpPr>
          <p:cNvPr id="203779" name="Rectangle 3">
            <a:extLst>
              <a:ext uri="{FF2B5EF4-FFF2-40B4-BE49-F238E27FC236}">
                <a16:creationId xmlns:a16="http://schemas.microsoft.com/office/drawing/2014/main" id="{79F6C51F-ECBA-DAA2-9CB4-A570216F391A}"/>
              </a:ext>
            </a:extLst>
          </p:cNvPr>
          <p:cNvSpPr>
            <a:spLocks noGrp="1" noChangeArrowheads="1"/>
          </p:cNvSpPr>
          <p:nvPr>
            <p:ph idx="1"/>
          </p:nvPr>
        </p:nvSpPr>
        <p:spPr/>
        <p:txBody>
          <a:bodyPr/>
          <a:lstStyle/>
          <a:p>
            <a:pPr eaLnBrk="1" hangingPunct="1">
              <a:lnSpc>
                <a:spcPct val="90000"/>
              </a:lnSpc>
              <a:defRPr/>
            </a:pPr>
            <a:r>
              <a:rPr lang="en-US" err="1"/>
              <a:t>Intox</a:t>
            </a:r>
            <a:r>
              <a:rPr lang="en-US"/>
              <a:t>: relaxation/happiness vs. paranoia, poor attention, concentration, memory, decreased motor performance</a:t>
            </a:r>
          </a:p>
          <a:p>
            <a:pPr eaLnBrk="1" hangingPunct="1">
              <a:lnSpc>
                <a:spcPct val="90000"/>
              </a:lnSpc>
              <a:defRPr/>
            </a:pPr>
            <a:r>
              <a:rPr lang="en-US"/>
              <a:t>Withdrawal: insomnia, anxiety, irritability; remains in the brain for weeks after use</a:t>
            </a:r>
          </a:p>
          <a:p>
            <a:pPr eaLnBrk="1" hangingPunct="1">
              <a:lnSpc>
                <a:spcPct val="90000"/>
              </a:lnSpc>
              <a:defRPr/>
            </a:pPr>
            <a:r>
              <a:rPr lang="en-US"/>
              <a:t>Dual </a:t>
            </a:r>
            <a:r>
              <a:rPr lang="en-US" err="1"/>
              <a:t>Dx</a:t>
            </a:r>
            <a:r>
              <a:rPr lang="en-US"/>
              <a:t>: tends to increase paranoia and hallucinations in psychotic disorders, use in depression/PTSD to “self-medicate”</a:t>
            </a:r>
          </a:p>
        </p:txBody>
      </p:sp>
      <p:sp>
        <p:nvSpPr>
          <p:cNvPr id="80900" name="Slide Number Placeholder 1">
            <a:extLst>
              <a:ext uri="{FF2B5EF4-FFF2-40B4-BE49-F238E27FC236}">
                <a16:creationId xmlns:a16="http://schemas.microsoft.com/office/drawing/2014/main" id="{195CFFDB-FC2B-4964-AEBD-B4C8BC5588E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C52B21AB-2C19-4459-8A4D-8EFF916CDA06}" type="slidenum">
              <a:rPr lang="en-US" altLang="en-US" sz="1400" smtClean="0"/>
              <a:pPr>
                <a:spcBef>
                  <a:spcPct val="0"/>
                </a:spcBef>
                <a:buClrTx/>
                <a:buSzTx/>
                <a:buFontTx/>
                <a:buNone/>
              </a:pPr>
              <a:t>38</a:t>
            </a:fld>
            <a:endParaRPr lang="en-US" altLang="en-US" sz="1400"/>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7BA39B95-2BBC-D7CB-47EA-825347DB93E4}"/>
              </a:ext>
            </a:extLst>
          </p:cNvPr>
          <p:cNvSpPr>
            <a:spLocks noGrp="1" noChangeArrowheads="1"/>
          </p:cNvSpPr>
          <p:nvPr>
            <p:ph type="title"/>
          </p:nvPr>
        </p:nvSpPr>
        <p:spPr>
          <a:xfrm>
            <a:off x="268574" y="450954"/>
            <a:ext cx="7772400" cy="1143000"/>
          </a:xfrm>
        </p:spPr>
        <p:txBody>
          <a:bodyPr/>
          <a:lstStyle/>
          <a:p>
            <a:pPr eaLnBrk="1" hangingPunct="1"/>
            <a:r>
              <a:rPr lang="en-US" altLang="en-US">
                <a:solidFill>
                  <a:srgbClr val="0070C0"/>
                </a:solidFill>
              </a:rPr>
              <a:t>Substance Overview: Stimulants</a:t>
            </a:r>
          </a:p>
        </p:txBody>
      </p:sp>
      <p:sp>
        <p:nvSpPr>
          <p:cNvPr id="204803" name="Rectangle 3">
            <a:extLst>
              <a:ext uri="{FF2B5EF4-FFF2-40B4-BE49-F238E27FC236}">
                <a16:creationId xmlns:a16="http://schemas.microsoft.com/office/drawing/2014/main" id="{E87A3A20-6638-DC51-0A30-01F87A8B3B86}"/>
              </a:ext>
            </a:extLst>
          </p:cNvPr>
          <p:cNvSpPr>
            <a:spLocks noGrp="1" noChangeArrowheads="1"/>
          </p:cNvSpPr>
          <p:nvPr>
            <p:ph idx="1"/>
          </p:nvPr>
        </p:nvSpPr>
        <p:spPr/>
        <p:txBody>
          <a:bodyPr vert="horz" lIns="91440" tIns="45720" rIns="91440" bIns="45720" rtlCol="0" anchor="t">
            <a:noAutofit/>
          </a:bodyPr>
          <a:lstStyle/>
          <a:p>
            <a:pPr eaLnBrk="1" hangingPunct="1">
              <a:defRPr/>
            </a:pPr>
            <a:r>
              <a:rPr lang="en-US" sz="2000"/>
              <a:t>Intox: hypervigilance, hypersexuality, agitation, insomnia, disorientation, seizure, stroke, heart attack, sudden death</a:t>
            </a:r>
          </a:p>
          <a:p>
            <a:pPr eaLnBrk="1" hangingPunct="1">
              <a:defRPr/>
            </a:pPr>
            <a:r>
              <a:rPr lang="en-US" sz="2000"/>
              <a:t>Withdrawal: depression, intense craving, fatigue, low energy, loss of interest</a:t>
            </a:r>
          </a:p>
          <a:p>
            <a:pPr eaLnBrk="1" hangingPunct="1">
              <a:defRPr/>
            </a:pPr>
            <a:r>
              <a:rPr lang="en-US" sz="2000"/>
              <a:t>Dual Dx: tends to worsen or cause paranoia and hallucinations, depression, and mania; insomnia, increased criminal behavior due to high addiction potential</a:t>
            </a:r>
          </a:p>
        </p:txBody>
      </p:sp>
      <p:sp>
        <p:nvSpPr>
          <p:cNvPr id="82948" name="Slide Number Placeholder 1">
            <a:extLst>
              <a:ext uri="{FF2B5EF4-FFF2-40B4-BE49-F238E27FC236}">
                <a16:creationId xmlns:a16="http://schemas.microsoft.com/office/drawing/2014/main" id="{793372C9-5636-8D07-9E19-707A4741743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2F78D89E-2E79-46B6-AC40-BDBF13FA7ADB}" type="slidenum">
              <a:rPr lang="en-US" altLang="en-US" sz="1400" smtClean="0"/>
              <a:pPr>
                <a:spcBef>
                  <a:spcPct val="0"/>
                </a:spcBef>
                <a:buClrTx/>
                <a:buSzTx/>
                <a:buFontTx/>
                <a:buNone/>
              </a:pPr>
              <a:t>39</a:t>
            </a:fld>
            <a:endParaRPr lang="en-US" altLang="en-US" sz="140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0494" name="Rectangle 190481">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Rectangle 2">
            <a:extLst>
              <a:ext uri="{FF2B5EF4-FFF2-40B4-BE49-F238E27FC236}">
                <a16:creationId xmlns:a16="http://schemas.microsoft.com/office/drawing/2014/main" id="{391B2778-C233-73CD-7CCF-0E72681C3600}"/>
              </a:ext>
            </a:extLst>
          </p:cNvPr>
          <p:cNvSpPr>
            <a:spLocks noGrp="1" noChangeArrowheads="1"/>
          </p:cNvSpPr>
          <p:nvPr>
            <p:ph type="title"/>
          </p:nvPr>
        </p:nvSpPr>
        <p:spPr>
          <a:xfrm>
            <a:off x="489360" y="1382486"/>
            <a:ext cx="2660686" cy="4093028"/>
          </a:xfrm>
        </p:spPr>
        <p:txBody>
          <a:bodyPr anchor="ctr">
            <a:normAutofit/>
          </a:bodyPr>
          <a:lstStyle/>
          <a:p>
            <a:pPr eaLnBrk="1" hangingPunct="1"/>
            <a:r>
              <a:rPr lang="en-US" altLang="en-US" sz="3800">
                <a:solidFill>
                  <a:srgbClr val="0070C0"/>
                </a:solidFill>
              </a:rPr>
              <a:t>What is a CCOE?</a:t>
            </a:r>
          </a:p>
        </p:txBody>
      </p:sp>
      <p:grpSp>
        <p:nvGrpSpPr>
          <p:cNvPr id="190496" name="Group 190483">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6950" y="-8467"/>
            <a:ext cx="3575050" cy="6866467"/>
            <a:chOff x="7425267" y="-8467"/>
            <a:chExt cx="4766733" cy="6866467"/>
          </a:xfrm>
        </p:grpSpPr>
        <p:cxnSp>
          <p:nvCxnSpPr>
            <p:cNvPr id="190485" name="Straight Connector 190484">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90497" name="Straight Connector 190485">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90487"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0488"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0489" name="Isosceles Triangle 190488">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0490"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0491"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0492"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0493" name="Isosceles Triangle 190492">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90495" name="Rectangle 190494">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3289" y="0"/>
            <a:ext cx="46607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8" name="Slide Number Placeholder 1">
            <a:extLst>
              <a:ext uri="{FF2B5EF4-FFF2-40B4-BE49-F238E27FC236}">
                <a16:creationId xmlns:a16="http://schemas.microsoft.com/office/drawing/2014/main" id="{F15E82AD-31AB-D5F1-688B-3AC0E1494DFF}"/>
              </a:ext>
            </a:extLst>
          </p:cNvPr>
          <p:cNvSpPr>
            <a:spLocks noGrp="1"/>
          </p:cNvSpPr>
          <p:nvPr>
            <p:ph type="sldNum" sz="quarter" idx="12"/>
          </p:nvPr>
        </p:nvSpPr>
        <p:spPr>
          <a:xfrm>
            <a:off x="7896817" y="6041362"/>
            <a:ext cx="512504" cy="365125"/>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nSpc>
                <a:spcPct val="90000"/>
              </a:lnSpc>
              <a:spcBef>
                <a:spcPct val="0"/>
              </a:spcBef>
              <a:spcAft>
                <a:spcPts val="600"/>
              </a:spcAft>
              <a:buClrTx/>
              <a:buSzTx/>
              <a:buFontTx/>
              <a:buNone/>
            </a:pPr>
            <a:fld id="{55031E0D-40D2-4676-8D44-B35826BFD307}" type="slidenum">
              <a:rPr lang="en-US" altLang="en-US" sz="1800">
                <a:solidFill>
                  <a:srgbClr val="FFFFFF"/>
                </a:solidFill>
              </a:rPr>
              <a:pPr>
                <a:lnSpc>
                  <a:spcPct val="90000"/>
                </a:lnSpc>
                <a:spcBef>
                  <a:spcPct val="0"/>
                </a:spcBef>
                <a:spcAft>
                  <a:spcPts val="600"/>
                </a:spcAft>
                <a:buClrTx/>
                <a:buSzTx/>
                <a:buFontTx/>
                <a:buNone/>
              </a:pPr>
              <a:t>4</a:t>
            </a:fld>
            <a:endParaRPr lang="en-US" altLang="en-US" sz="1800">
              <a:solidFill>
                <a:srgbClr val="FFFFFF"/>
              </a:solidFill>
            </a:endParaRPr>
          </a:p>
        </p:txBody>
      </p:sp>
      <p:graphicFrame>
        <p:nvGraphicFramePr>
          <p:cNvPr id="190469" name="Rectangle 3">
            <a:extLst>
              <a:ext uri="{FF2B5EF4-FFF2-40B4-BE49-F238E27FC236}">
                <a16:creationId xmlns:a16="http://schemas.microsoft.com/office/drawing/2014/main" id="{7D8688BB-A2FB-4482-4598-B61610CBE15B}"/>
              </a:ext>
            </a:extLst>
          </p:cNvPr>
          <p:cNvGraphicFramePr>
            <a:graphicFrameLocks noGrp="1"/>
          </p:cNvGraphicFramePr>
          <p:nvPr>
            <p:ph idx="1"/>
            <p:extLst>
              <p:ext uri="{D42A27DB-BD31-4B8C-83A1-F6EECF244321}">
                <p14:modId xmlns:p14="http://schemas.microsoft.com/office/powerpoint/2010/main" val="1706975150"/>
              </p:ext>
            </p:extLst>
          </p:nvPr>
        </p:nvGraphicFramePr>
        <p:xfrm>
          <a:off x="3687414" y="944563"/>
          <a:ext cx="4971603" cy="497958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3" name="Picture 2" descr="A picture containing text&#10;&#10;Description automatically generated">
            <a:extLst>
              <a:ext uri="{FF2B5EF4-FFF2-40B4-BE49-F238E27FC236}">
                <a16:creationId xmlns:a16="http://schemas.microsoft.com/office/drawing/2014/main" id="{DA0E9277-ADC3-3669-3786-FE4DB9CB1F4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57668" y="6041362"/>
            <a:ext cx="2457812" cy="622503"/>
          </a:xfrm>
          <a:prstGeom prst="rect">
            <a:avLst/>
          </a:prstGeom>
        </p:spPr>
      </p:pic>
    </p:spTree>
    <p:custDataLst>
      <p:tags r:id="rId1"/>
    </p:custData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B585047A-FF35-EC00-E33B-C7C45D35B0A2}"/>
              </a:ext>
            </a:extLst>
          </p:cNvPr>
          <p:cNvSpPr>
            <a:spLocks noGrp="1" noChangeArrowheads="1"/>
          </p:cNvSpPr>
          <p:nvPr>
            <p:ph type="title"/>
          </p:nvPr>
        </p:nvSpPr>
        <p:spPr>
          <a:xfrm>
            <a:off x="368508" y="569626"/>
            <a:ext cx="7772400" cy="1143000"/>
          </a:xfrm>
        </p:spPr>
        <p:txBody>
          <a:bodyPr/>
          <a:lstStyle/>
          <a:p>
            <a:pPr eaLnBrk="1" hangingPunct="1"/>
            <a:r>
              <a:rPr lang="en-US" altLang="en-US">
                <a:solidFill>
                  <a:srgbClr val="0070C0"/>
                </a:solidFill>
              </a:rPr>
              <a:t>Substance Overview: Opioids</a:t>
            </a:r>
          </a:p>
        </p:txBody>
      </p:sp>
      <p:sp>
        <p:nvSpPr>
          <p:cNvPr id="205827" name="Rectangle 3">
            <a:extLst>
              <a:ext uri="{FF2B5EF4-FFF2-40B4-BE49-F238E27FC236}">
                <a16:creationId xmlns:a16="http://schemas.microsoft.com/office/drawing/2014/main" id="{37B5AEF5-E1AA-26C7-A957-0080808B44F7}"/>
              </a:ext>
            </a:extLst>
          </p:cNvPr>
          <p:cNvSpPr>
            <a:spLocks noGrp="1" noChangeArrowheads="1"/>
          </p:cNvSpPr>
          <p:nvPr>
            <p:ph idx="1"/>
          </p:nvPr>
        </p:nvSpPr>
        <p:spPr/>
        <p:txBody>
          <a:bodyPr vert="horz" lIns="91440" tIns="45720" rIns="91440" bIns="45720" rtlCol="0" anchor="t">
            <a:normAutofit/>
          </a:bodyPr>
          <a:lstStyle/>
          <a:p>
            <a:pPr eaLnBrk="1" hangingPunct="1">
              <a:lnSpc>
                <a:spcPct val="90000"/>
              </a:lnSpc>
              <a:defRPr/>
            </a:pPr>
            <a:r>
              <a:rPr lang="en-US"/>
              <a:t>Intox: sleepiness, constricted pupils, distraction, lack of pain sensation, suppresses breathing (Overdoses common and lethal)</a:t>
            </a:r>
          </a:p>
          <a:p>
            <a:pPr eaLnBrk="1" hangingPunct="1">
              <a:lnSpc>
                <a:spcPct val="90000"/>
              </a:lnSpc>
              <a:defRPr/>
            </a:pPr>
            <a:r>
              <a:rPr lang="en-US"/>
              <a:t>Withdrawal: very uncomfortable but usually not life-threatening; anxiety, insomnia, cramping, diarrhea, sweating, runny eyes and nose, muscle aches</a:t>
            </a:r>
          </a:p>
          <a:p>
            <a:pPr eaLnBrk="1" hangingPunct="1">
              <a:lnSpc>
                <a:spcPct val="90000"/>
              </a:lnSpc>
              <a:defRPr/>
            </a:pPr>
            <a:r>
              <a:rPr lang="en-US"/>
              <a:t>Dual Dx: worsens depression and anxiety, antisocial PD is common, increased criminal behavio</a:t>
            </a:r>
            <a:r>
              <a:rPr lang="en-US" sz="2800"/>
              <a:t>r</a:t>
            </a:r>
          </a:p>
        </p:txBody>
      </p:sp>
      <p:sp>
        <p:nvSpPr>
          <p:cNvPr id="84996" name="Slide Number Placeholder 1">
            <a:extLst>
              <a:ext uri="{FF2B5EF4-FFF2-40B4-BE49-F238E27FC236}">
                <a16:creationId xmlns:a16="http://schemas.microsoft.com/office/drawing/2014/main" id="{811EA68A-FA6C-BD83-6C21-6C9282D45F5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B0041B9C-D6F7-4A6C-9101-10B67165F62D}" type="slidenum">
              <a:rPr lang="en-US" altLang="en-US" sz="1400" smtClean="0"/>
              <a:pPr>
                <a:spcBef>
                  <a:spcPct val="0"/>
                </a:spcBef>
                <a:buClrTx/>
                <a:buSzTx/>
                <a:buFontTx/>
                <a:buNone/>
              </a:pPr>
              <a:t>40</a:t>
            </a:fld>
            <a:endParaRPr lang="en-US" altLang="en-US" sz="1400"/>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PQuestion">
            <a:extLst>
              <a:ext uri="{FF2B5EF4-FFF2-40B4-BE49-F238E27FC236}">
                <a16:creationId xmlns:a16="http://schemas.microsoft.com/office/drawing/2014/main" id="{E55CB531-D041-4AD7-2804-87BFFFA02028}"/>
              </a:ext>
            </a:extLst>
          </p:cNvPr>
          <p:cNvSpPr>
            <a:spLocks noGrp="1" noChangeArrowheads="1"/>
          </p:cNvSpPr>
          <p:nvPr>
            <p:ph type="title"/>
          </p:nvPr>
        </p:nvSpPr>
        <p:spPr>
          <a:xfrm>
            <a:off x="323590" y="256082"/>
            <a:ext cx="6510728" cy="1143000"/>
          </a:xfrm>
        </p:spPr>
        <p:txBody>
          <a:bodyPr>
            <a:noAutofit/>
          </a:bodyPr>
          <a:lstStyle/>
          <a:p>
            <a:r>
              <a:rPr lang="en-US" altLang="en-US">
                <a:solidFill>
                  <a:srgbClr val="0070C0"/>
                </a:solidFill>
              </a:rPr>
              <a:t>Patients in opiate withdrawal have a high risk of complications and death</a:t>
            </a:r>
          </a:p>
        </p:txBody>
      </p:sp>
      <p:sp>
        <p:nvSpPr>
          <p:cNvPr id="3" name="TPAnswers">
            <a:extLst>
              <a:ext uri="{FF2B5EF4-FFF2-40B4-BE49-F238E27FC236}">
                <a16:creationId xmlns:a16="http://schemas.microsoft.com/office/drawing/2014/main" id="{C6BC7716-AD29-07FC-D39E-76A164C54489}"/>
              </a:ext>
            </a:extLst>
          </p:cNvPr>
          <p:cNvSpPr>
            <a:spLocks noGrp="1"/>
          </p:cNvSpPr>
          <p:nvPr>
            <p:ph type="body" idx="1"/>
            <p:custDataLst>
              <p:tags r:id="rId2"/>
            </p:custDataLst>
          </p:nvPr>
        </p:nvSpPr>
        <p:spPr>
          <a:xfrm>
            <a:off x="844446" y="2617241"/>
            <a:ext cx="3581400" cy="4114800"/>
          </a:xfrm>
        </p:spPr>
        <p:txBody>
          <a:bodyPr>
            <a:noAutofit/>
          </a:bodyPr>
          <a:lstStyle/>
          <a:p>
            <a:pPr marL="514350" indent="-514350">
              <a:spcAft>
                <a:spcPts val="0"/>
              </a:spcAft>
              <a:buFont typeface="Wingdings" panose="05000000000000000000" pitchFamily="2" charset="2"/>
              <a:buAutoNum type="arabicPeriod"/>
              <a:defRPr/>
            </a:pPr>
            <a:r>
              <a:rPr lang="en-US"/>
              <a:t>True</a:t>
            </a:r>
          </a:p>
          <a:p>
            <a:pPr marL="514350" indent="-514350">
              <a:spcAft>
                <a:spcPts val="0"/>
              </a:spcAft>
              <a:buFont typeface="Wingdings" panose="05000000000000000000" pitchFamily="2" charset="2"/>
              <a:buAutoNum type="arabicPeriod"/>
              <a:defRPr/>
            </a:pPr>
            <a:r>
              <a:rPr lang="en-US"/>
              <a:t>False</a:t>
            </a:r>
          </a:p>
        </p:txBody>
      </p:sp>
      <p:sp>
        <p:nvSpPr>
          <p:cNvPr id="87043" name="Slide Number Placeholder 3">
            <a:extLst>
              <a:ext uri="{FF2B5EF4-FFF2-40B4-BE49-F238E27FC236}">
                <a16:creationId xmlns:a16="http://schemas.microsoft.com/office/drawing/2014/main" id="{8928D048-EC78-2EA2-12A1-2090D1C1A9E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AD871D18-BA97-4211-9BAF-8506EEF3C6E7}" type="slidenum">
              <a:rPr lang="en-US" altLang="en-US" sz="1400" smtClean="0"/>
              <a:pPr>
                <a:spcBef>
                  <a:spcPct val="0"/>
                </a:spcBef>
                <a:buClrTx/>
                <a:buSzTx/>
                <a:buFontTx/>
                <a:buNone/>
              </a:pPr>
              <a:t>41</a:t>
            </a:fld>
            <a:endParaRPr lang="en-US" altLang="en-US" sz="1400"/>
          </a:p>
        </p:txBody>
      </p:sp>
      <p:graphicFrame>
        <p:nvGraphicFramePr>
          <p:cNvPr id="5" name="TPChart">
            <a:extLst>
              <a:ext uri="{FF2B5EF4-FFF2-40B4-BE49-F238E27FC236}">
                <a16:creationId xmlns:a16="http://schemas.microsoft.com/office/drawing/2014/main" id="{69871079-EECA-3BB8-1FBA-33E5983A46E2}"/>
              </a:ext>
            </a:extLst>
          </p:cNvPr>
          <p:cNvGraphicFramePr>
            <a:graphicFrameLocks noChangeAspect="1"/>
          </p:cNvGraphicFramePr>
          <p:nvPr>
            <p:custDataLst>
              <p:tags r:id="rId3"/>
            </p:custDataLst>
            <p:extLst>
              <p:ext uri="{D42A27DB-BD31-4B8C-83A1-F6EECF244321}">
                <p14:modId xmlns:p14="http://schemas.microsoft.com/office/powerpoint/2010/main" val="1494384453"/>
              </p:ext>
            </p:extLst>
          </p:nvPr>
        </p:nvGraphicFramePr>
        <p:xfrm>
          <a:off x="3046959" y="-522574"/>
          <a:ext cx="4572000" cy="5143500"/>
        </p:xfrm>
        <a:graphic>
          <a:graphicData uri="http://schemas.openxmlformats.org/presentationml/2006/ole">
            <mc:AlternateContent xmlns:mc="http://schemas.openxmlformats.org/markup-compatibility/2006">
              <mc:Choice xmlns:v="urn:schemas-microsoft-com:vml" Requires="v">
                <p:oleObj name="Chart" r:id="rId7" imgW="4571910" imgH="5143500" progId="MSGraph.Chart.8">
                  <p:embed followColorScheme="full"/>
                </p:oleObj>
              </mc:Choice>
              <mc:Fallback>
                <p:oleObj name="Chart" r:id="rId7" imgW="4571910" imgH="5143500" progId="MSGraph.Chart.8">
                  <p:embed followColorScheme="full"/>
                  <p:pic>
                    <p:nvPicPr>
                      <p:cNvPr id="5" name="TPChart">
                        <a:extLst>
                          <a:ext uri="{FF2B5EF4-FFF2-40B4-BE49-F238E27FC236}">
                            <a16:creationId xmlns:a16="http://schemas.microsoft.com/office/drawing/2014/main" id="{69871079-EECA-3BB8-1FBA-33E5983A46E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6959" y="-522574"/>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PCountdownTrigger">
            <a:extLst>
              <a:ext uri="{FF2B5EF4-FFF2-40B4-BE49-F238E27FC236}">
                <a16:creationId xmlns:a16="http://schemas.microsoft.com/office/drawing/2014/main" id="{F6913CAE-3CDE-69D4-A3AF-6F8AABF531DF}"/>
              </a:ext>
            </a:extLst>
          </p:cNvPr>
          <p:cNvSpPr>
            <a:spLocks noChangeArrowheads="1"/>
          </p:cNvSpPr>
          <p:nvPr/>
        </p:nvSpPr>
        <p:spPr bwMode="auto">
          <a:xfrm>
            <a:off x="0" y="0"/>
            <a:ext cx="12700" cy="12700"/>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grpSp>
        <p:nvGrpSpPr>
          <p:cNvPr id="87047" name="TPCountdown">
            <a:extLst>
              <a:ext uri="{FF2B5EF4-FFF2-40B4-BE49-F238E27FC236}">
                <a16:creationId xmlns:a16="http://schemas.microsoft.com/office/drawing/2014/main" id="{FEAA5186-53B5-4A78-398D-9828F439E552}"/>
              </a:ext>
            </a:extLst>
          </p:cNvPr>
          <p:cNvGrpSpPr>
            <a:grpSpLocks/>
          </p:cNvGrpSpPr>
          <p:nvPr>
            <p:custDataLst>
              <p:tags r:id="rId4"/>
            </p:custDataLst>
          </p:nvPr>
        </p:nvGrpSpPr>
        <p:grpSpPr bwMode="auto">
          <a:xfrm>
            <a:off x="8382000" y="6096000"/>
            <a:ext cx="635000" cy="635000"/>
            <a:chOff x="8318500" y="6032500"/>
            <a:chExt cx="635000" cy="635000"/>
          </a:xfrm>
        </p:grpSpPr>
        <p:sp>
          <p:nvSpPr>
            <p:cNvPr id="87048" name="CountdownShape">
              <a:extLst>
                <a:ext uri="{FF2B5EF4-FFF2-40B4-BE49-F238E27FC236}">
                  <a16:creationId xmlns:a16="http://schemas.microsoft.com/office/drawing/2014/main" id="{2EE674F6-4539-9EB1-6542-6CEF1C9B010B}"/>
                </a:ext>
              </a:extLst>
            </p:cNvPr>
            <p:cNvSpPr>
              <a:spLocks noChangeArrowheads="1"/>
            </p:cNvSpPr>
            <p:nvPr/>
          </p:nvSpPr>
          <p:spPr bwMode="auto">
            <a:xfrm>
              <a:off x="8318500" y="6032500"/>
              <a:ext cx="635000" cy="635000"/>
            </a:xfrm>
            <a:prstGeom prst="beve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sp>
          <p:nvSpPr>
            <p:cNvPr id="87049" name="CountdownText">
              <a:extLst>
                <a:ext uri="{FF2B5EF4-FFF2-40B4-BE49-F238E27FC236}">
                  <a16:creationId xmlns:a16="http://schemas.microsoft.com/office/drawing/2014/main" id="{56B7402B-B200-5069-209E-994FBB23811C}"/>
                </a:ext>
              </a:extLst>
            </p:cNvPr>
            <p:cNvSpPr txBox="1">
              <a:spLocks noChangeArrowheads="1"/>
            </p:cNvSpPr>
            <p:nvPr/>
          </p:nvSpPr>
          <p:spPr bwMode="auto">
            <a:xfrm>
              <a:off x="8318500" y="6032500"/>
              <a:ext cx="635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ctr" eaLnBrk="1" hangingPunct="1">
                <a:spcBef>
                  <a:spcPct val="0"/>
                </a:spcBef>
                <a:buClrTx/>
                <a:buSzTx/>
                <a:buFontTx/>
                <a:buNone/>
              </a:pPr>
              <a:r>
                <a:rPr lang="en-US" altLang="en-US" sz="2400" b="1">
                  <a:latin typeface="Tahoma" panose="020B0604030504040204" pitchFamily="34" charset="0"/>
                </a:rPr>
                <a:t>10</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3EA53018-38C1-ECA8-5EC5-9BD0C20B3879}"/>
              </a:ext>
            </a:extLst>
          </p:cNvPr>
          <p:cNvSpPr>
            <a:spLocks noGrp="1" noChangeArrowheads="1"/>
          </p:cNvSpPr>
          <p:nvPr>
            <p:ph type="title"/>
          </p:nvPr>
        </p:nvSpPr>
        <p:spPr/>
        <p:txBody>
          <a:bodyPr/>
          <a:lstStyle/>
          <a:p>
            <a:pPr eaLnBrk="1" hangingPunct="1"/>
            <a:r>
              <a:rPr lang="en-US" altLang="en-US">
                <a:solidFill>
                  <a:srgbClr val="0070C0"/>
                </a:solidFill>
              </a:rPr>
              <a:t>Screening for Dual Disorders</a:t>
            </a:r>
          </a:p>
        </p:txBody>
      </p:sp>
      <p:sp>
        <p:nvSpPr>
          <p:cNvPr id="207875" name="Rectangle 3">
            <a:extLst>
              <a:ext uri="{FF2B5EF4-FFF2-40B4-BE49-F238E27FC236}">
                <a16:creationId xmlns:a16="http://schemas.microsoft.com/office/drawing/2014/main" id="{98639C88-2D1E-F9EE-73FE-AE40E2C4808B}"/>
              </a:ext>
            </a:extLst>
          </p:cNvPr>
          <p:cNvSpPr>
            <a:spLocks noGrp="1" noChangeArrowheads="1"/>
          </p:cNvSpPr>
          <p:nvPr>
            <p:ph idx="1"/>
          </p:nvPr>
        </p:nvSpPr>
        <p:spPr/>
        <p:txBody>
          <a:bodyPr/>
          <a:lstStyle/>
          <a:p>
            <a:pPr eaLnBrk="1" hangingPunct="1">
              <a:defRPr/>
            </a:pPr>
            <a:r>
              <a:rPr lang="en-US"/>
              <a:t>Signs and symptoms</a:t>
            </a:r>
          </a:p>
          <a:p>
            <a:pPr eaLnBrk="1" hangingPunct="1">
              <a:defRPr/>
            </a:pPr>
            <a:r>
              <a:rPr lang="en-US"/>
              <a:t>History of violence &amp; criminal history</a:t>
            </a:r>
          </a:p>
          <a:p>
            <a:pPr eaLnBrk="1" hangingPunct="1">
              <a:defRPr/>
            </a:pPr>
            <a:r>
              <a:rPr lang="en-US"/>
              <a:t>Mental health history</a:t>
            </a:r>
          </a:p>
          <a:p>
            <a:pPr eaLnBrk="1" hangingPunct="1">
              <a:defRPr/>
            </a:pPr>
            <a:r>
              <a:rPr lang="en-US"/>
              <a:t>Substance use history</a:t>
            </a:r>
          </a:p>
          <a:p>
            <a:pPr eaLnBrk="1" hangingPunct="1">
              <a:defRPr/>
            </a:pPr>
            <a:r>
              <a:rPr lang="en-US"/>
              <a:t>Interactions between the dual disorders</a:t>
            </a:r>
          </a:p>
          <a:p>
            <a:pPr eaLnBrk="1" hangingPunct="1">
              <a:defRPr/>
            </a:pPr>
            <a:r>
              <a:rPr lang="en-US"/>
              <a:t>Suicide screening</a:t>
            </a:r>
          </a:p>
        </p:txBody>
      </p:sp>
      <p:sp>
        <p:nvSpPr>
          <p:cNvPr id="89092" name="Slide Number Placeholder 1">
            <a:extLst>
              <a:ext uri="{FF2B5EF4-FFF2-40B4-BE49-F238E27FC236}">
                <a16:creationId xmlns:a16="http://schemas.microsoft.com/office/drawing/2014/main" id="{E4FB6FC3-2FDA-3AD6-E5B2-1FF6C0373DC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DC1FF6AC-01D3-4AC1-996E-B863E15C8B35}" type="slidenum">
              <a:rPr lang="en-US" altLang="en-US" sz="1400" smtClean="0"/>
              <a:pPr>
                <a:spcBef>
                  <a:spcPct val="0"/>
                </a:spcBef>
                <a:buClrTx/>
                <a:buSzTx/>
                <a:buFontTx/>
                <a:buNone/>
              </a:pPr>
              <a:t>42</a:t>
            </a:fld>
            <a:endParaRPr lang="en-US" altLang="en-US" sz="1400"/>
          </a:p>
        </p:txBody>
      </p:sp>
    </p:spTree>
    <p:custDataLst>
      <p:tags r:id="rId1"/>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82AE84DD-D8B4-E8CE-3B19-9E8A16ADA6F8}"/>
              </a:ext>
            </a:extLst>
          </p:cNvPr>
          <p:cNvSpPr>
            <a:spLocks noGrp="1" noChangeArrowheads="1"/>
          </p:cNvSpPr>
          <p:nvPr>
            <p:ph type="title"/>
          </p:nvPr>
        </p:nvSpPr>
        <p:spPr/>
        <p:txBody>
          <a:bodyPr/>
          <a:lstStyle/>
          <a:p>
            <a:pPr eaLnBrk="1" hangingPunct="1"/>
            <a:r>
              <a:rPr lang="en-US" altLang="en-US">
                <a:solidFill>
                  <a:srgbClr val="0070C0"/>
                </a:solidFill>
              </a:rPr>
              <a:t>Barriers to Accurate Screening</a:t>
            </a:r>
          </a:p>
        </p:txBody>
      </p:sp>
      <p:sp>
        <p:nvSpPr>
          <p:cNvPr id="208899" name="Rectangle 3">
            <a:extLst>
              <a:ext uri="{FF2B5EF4-FFF2-40B4-BE49-F238E27FC236}">
                <a16:creationId xmlns:a16="http://schemas.microsoft.com/office/drawing/2014/main" id="{39AE4771-696B-584A-841D-3F0CA637137C}"/>
              </a:ext>
            </a:extLst>
          </p:cNvPr>
          <p:cNvSpPr>
            <a:spLocks noGrp="1" noChangeArrowheads="1"/>
          </p:cNvSpPr>
          <p:nvPr>
            <p:ph idx="1"/>
          </p:nvPr>
        </p:nvSpPr>
        <p:spPr/>
        <p:txBody>
          <a:bodyPr/>
          <a:lstStyle/>
          <a:p>
            <a:pPr eaLnBrk="1" hangingPunct="1">
              <a:defRPr/>
            </a:pPr>
            <a:r>
              <a:rPr lang="en-US"/>
              <a:t>Knowledge limitations and time constraints</a:t>
            </a:r>
          </a:p>
          <a:p>
            <a:pPr eaLnBrk="1" hangingPunct="1">
              <a:defRPr/>
            </a:pPr>
            <a:r>
              <a:rPr lang="en-US"/>
              <a:t>Complicated symptom interactions</a:t>
            </a:r>
          </a:p>
          <a:p>
            <a:pPr eaLnBrk="1" hangingPunct="1">
              <a:defRPr/>
            </a:pPr>
            <a:r>
              <a:rPr lang="en-US"/>
              <a:t>Clients’ cognitive impairment due to both disorders</a:t>
            </a:r>
          </a:p>
          <a:p>
            <a:pPr eaLnBrk="1" hangingPunct="1">
              <a:defRPr/>
            </a:pPr>
            <a:r>
              <a:rPr lang="en-US"/>
              <a:t>Especially in the CJ system:</a:t>
            </a:r>
          </a:p>
          <a:p>
            <a:pPr lvl="1" eaLnBrk="1" hangingPunct="1">
              <a:defRPr/>
            </a:pPr>
            <a:r>
              <a:rPr lang="en-US"/>
              <a:t>Under-reporting of symptoms</a:t>
            </a:r>
          </a:p>
          <a:p>
            <a:pPr lvl="1" eaLnBrk="1" hangingPunct="1">
              <a:defRPr/>
            </a:pPr>
            <a:r>
              <a:rPr lang="en-US"/>
              <a:t>Exaggerating or faking symptoms</a:t>
            </a:r>
          </a:p>
        </p:txBody>
      </p:sp>
      <p:sp>
        <p:nvSpPr>
          <p:cNvPr id="91140" name="Slide Number Placeholder 1">
            <a:extLst>
              <a:ext uri="{FF2B5EF4-FFF2-40B4-BE49-F238E27FC236}">
                <a16:creationId xmlns:a16="http://schemas.microsoft.com/office/drawing/2014/main" id="{CE2F5EDF-65BB-798B-3FBD-B95B501D03A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AA96EB68-DB97-49AE-A34C-16906902DF4A}" type="slidenum">
              <a:rPr lang="en-US" altLang="en-US" sz="1400" smtClean="0"/>
              <a:pPr>
                <a:spcBef>
                  <a:spcPct val="0"/>
                </a:spcBef>
                <a:buClrTx/>
                <a:buSzTx/>
                <a:buFontTx/>
                <a:buNone/>
              </a:pPr>
              <a:t>43</a:t>
            </a:fld>
            <a:endParaRPr lang="en-US" altLang="en-US" sz="1400"/>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2E8D9AFA-BE24-F518-107A-3318B9B1D460}"/>
              </a:ext>
            </a:extLst>
          </p:cNvPr>
          <p:cNvSpPr>
            <a:spLocks noGrp="1" noChangeArrowheads="1"/>
          </p:cNvSpPr>
          <p:nvPr>
            <p:ph type="title"/>
          </p:nvPr>
        </p:nvSpPr>
        <p:spPr/>
        <p:txBody>
          <a:bodyPr/>
          <a:lstStyle/>
          <a:p>
            <a:pPr eaLnBrk="1" hangingPunct="1"/>
            <a:r>
              <a:rPr lang="en-US" altLang="en-US">
                <a:solidFill>
                  <a:srgbClr val="0070C0"/>
                </a:solidFill>
              </a:rPr>
              <a:t>Both agencies are needed!</a:t>
            </a:r>
          </a:p>
        </p:txBody>
      </p:sp>
      <p:sp>
        <p:nvSpPr>
          <p:cNvPr id="194563" name="Rectangle 3">
            <a:extLst>
              <a:ext uri="{FF2B5EF4-FFF2-40B4-BE49-F238E27FC236}">
                <a16:creationId xmlns:a16="http://schemas.microsoft.com/office/drawing/2014/main" id="{CC777665-1ACB-07BE-23D9-A925CB8B4D08}"/>
              </a:ext>
            </a:extLst>
          </p:cNvPr>
          <p:cNvSpPr>
            <a:spLocks noGrp="1" noChangeArrowheads="1"/>
          </p:cNvSpPr>
          <p:nvPr>
            <p:ph idx="1"/>
          </p:nvPr>
        </p:nvSpPr>
        <p:spPr/>
        <p:txBody>
          <a:bodyPr vert="horz" lIns="91440" tIns="45720" rIns="91440" bIns="45720" rtlCol="0" anchor="t">
            <a:normAutofit/>
          </a:bodyPr>
          <a:lstStyle/>
          <a:p>
            <a:pPr eaLnBrk="1" hangingPunct="1">
              <a:lnSpc>
                <a:spcPct val="90000"/>
              </a:lnSpc>
              <a:defRPr/>
            </a:pPr>
            <a:r>
              <a:rPr lang="en-US" sz="2000"/>
              <a:t>Criminal justice sanctions without treatment for dual disorders </a:t>
            </a:r>
            <a:r>
              <a:rPr lang="en-US" sz="2000">
                <a:sym typeface="Wingdings" pitchFamily="2" charset="2"/>
              </a:rPr>
              <a:t> “revolving door”</a:t>
            </a:r>
            <a:endParaRPr lang="en-US" sz="2000"/>
          </a:p>
          <a:p>
            <a:pPr eaLnBrk="1" hangingPunct="1">
              <a:lnSpc>
                <a:spcPct val="90000"/>
              </a:lnSpc>
              <a:defRPr/>
            </a:pPr>
            <a:r>
              <a:rPr lang="en-US" sz="2000">
                <a:sym typeface="Wingdings" pitchFamily="2" charset="2"/>
              </a:rPr>
              <a:t>Treatment for dual disorders is sometimes </a:t>
            </a:r>
            <a:r>
              <a:rPr lang="en-US" sz="2000" u="sng">
                <a:sym typeface="Wingdings" pitchFamily="2" charset="2"/>
              </a:rPr>
              <a:t>most effective</a:t>
            </a:r>
            <a:r>
              <a:rPr lang="en-US" sz="2000">
                <a:sym typeface="Wingdings" pitchFamily="2" charset="2"/>
              </a:rPr>
              <a:t> when CJ sanctions </a:t>
            </a:r>
            <a:r>
              <a:rPr lang="en-US" sz="2000"/>
              <a:t>are included</a:t>
            </a:r>
          </a:p>
          <a:p>
            <a:pPr>
              <a:lnSpc>
                <a:spcPct val="90000"/>
              </a:lnSpc>
              <a:defRPr/>
            </a:pPr>
            <a:r>
              <a:rPr lang="en-US" sz="2000"/>
              <a:t>SHARED GOALS: </a:t>
            </a:r>
          </a:p>
          <a:p>
            <a:pPr lvl="1" eaLnBrk="1" hangingPunct="1">
              <a:lnSpc>
                <a:spcPct val="90000"/>
              </a:lnSpc>
              <a:defRPr/>
            </a:pPr>
            <a:r>
              <a:rPr lang="en-US" sz="2000"/>
              <a:t>Divert clients from inappropriate incarceration</a:t>
            </a:r>
          </a:p>
          <a:p>
            <a:pPr lvl="1" eaLnBrk="1" hangingPunct="1">
              <a:lnSpc>
                <a:spcPct val="90000"/>
              </a:lnSpc>
              <a:defRPr/>
            </a:pPr>
            <a:r>
              <a:rPr lang="en-US" sz="2000"/>
              <a:t>Treat jailed offenders for dual disorders</a:t>
            </a:r>
          </a:p>
          <a:p>
            <a:pPr lvl="1" eaLnBrk="1" hangingPunct="1">
              <a:lnSpc>
                <a:spcPct val="90000"/>
              </a:lnSpc>
              <a:defRPr/>
            </a:pPr>
            <a:r>
              <a:rPr lang="en-US" sz="2000"/>
              <a:t>Ensure safety &amp; protection of clients and the larger community</a:t>
            </a:r>
          </a:p>
        </p:txBody>
      </p:sp>
      <p:sp>
        <p:nvSpPr>
          <p:cNvPr id="93188" name="Slide Number Placeholder 1">
            <a:extLst>
              <a:ext uri="{FF2B5EF4-FFF2-40B4-BE49-F238E27FC236}">
                <a16:creationId xmlns:a16="http://schemas.microsoft.com/office/drawing/2014/main" id="{888C8A0D-9A40-071F-7C60-63DFFE4D87E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F636662B-4A7D-408C-B5B9-786401CBF575}" type="slidenum">
              <a:rPr lang="en-US" altLang="en-US" sz="1400" smtClean="0"/>
              <a:pPr>
                <a:spcBef>
                  <a:spcPct val="0"/>
                </a:spcBef>
                <a:buClrTx/>
                <a:buSzTx/>
                <a:buFontTx/>
                <a:buNone/>
              </a:pPr>
              <a:t>44</a:t>
            </a:fld>
            <a:endParaRPr lang="en-US" altLang="en-US" sz="1400"/>
          </a:p>
        </p:txBody>
      </p:sp>
    </p:spTree>
    <p:custDataLst>
      <p:tags r:id="rId1"/>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2BD342B0-1BA9-21AD-C3C1-BACA0EBC7743}"/>
              </a:ext>
            </a:extLst>
          </p:cNvPr>
          <p:cNvSpPr>
            <a:spLocks noGrp="1" noChangeArrowheads="1"/>
          </p:cNvSpPr>
          <p:nvPr>
            <p:ph type="title"/>
          </p:nvPr>
        </p:nvSpPr>
        <p:spPr/>
        <p:txBody>
          <a:bodyPr/>
          <a:lstStyle/>
          <a:p>
            <a:pPr eaLnBrk="1" hangingPunct="1"/>
            <a:r>
              <a:rPr lang="en-US" altLang="en-US">
                <a:solidFill>
                  <a:srgbClr val="0070C0"/>
                </a:solidFill>
              </a:rPr>
              <a:t>Recovery is possible!</a:t>
            </a:r>
          </a:p>
        </p:txBody>
      </p:sp>
      <p:sp>
        <p:nvSpPr>
          <p:cNvPr id="188419" name="Rectangle 3">
            <a:extLst>
              <a:ext uri="{FF2B5EF4-FFF2-40B4-BE49-F238E27FC236}">
                <a16:creationId xmlns:a16="http://schemas.microsoft.com/office/drawing/2014/main" id="{8DA79FA7-FECA-32AF-C650-10A19C5CD53B}"/>
              </a:ext>
            </a:extLst>
          </p:cNvPr>
          <p:cNvSpPr>
            <a:spLocks noGrp="1" noChangeArrowheads="1"/>
          </p:cNvSpPr>
          <p:nvPr>
            <p:ph idx="1"/>
          </p:nvPr>
        </p:nvSpPr>
        <p:spPr/>
        <p:txBody>
          <a:bodyPr/>
          <a:lstStyle/>
          <a:p>
            <a:pPr eaLnBrk="1" hangingPunct="1">
              <a:defRPr/>
            </a:pPr>
            <a:r>
              <a:rPr lang="en-US" dirty="0"/>
              <a:t>Dual disorders are treatable</a:t>
            </a:r>
          </a:p>
          <a:p>
            <a:pPr eaLnBrk="1" hangingPunct="1">
              <a:defRPr/>
            </a:pPr>
            <a:r>
              <a:rPr lang="en-US" dirty="0"/>
              <a:t>Many people attain stable remission of substance use disorders over time</a:t>
            </a:r>
          </a:p>
          <a:p>
            <a:pPr eaLnBrk="1" hangingPunct="1">
              <a:defRPr/>
            </a:pPr>
            <a:r>
              <a:rPr lang="en-US" dirty="0"/>
              <a:t>Recovery encompasses other areas of adjustment</a:t>
            </a:r>
          </a:p>
          <a:p>
            <a:pPr lvl="1" eaLnBrk="1" hangingPunct="1">
              <a:defRPr/>
            </a:pPr>
            <a:r>
              <a:rPr lang="en-US" dirty="0"/>
              <a:t>Health, work, housing, relationships</a:t>
            </a:r>
          </a:p>
          <a:p>
            <a:pPr lvl="1" eaLnBrk="1" hangingPunct="1">
              <a:buFont typeface="Wingdings" panose="05000000000000000000" pitchFamily="2" charset="2"/>
              <a:buNone/>
              <a:defRPr/>
            </a:pPr>
            <a:endParaRPr lang="en-US" dirty="0"/>
          </a:p>
          <a:p>
            <a:pPr lvl="1" eaLnBrk="1" hangingPunct="1">
              <a:buFont typeface="Wingdings" panose="05000000000000000000" pitchFamily="2" charset="2"/>
              <a:buNone/>
              <a:defRPr/>
            </a:pPr>
            <a:endParaRPr lang="en-US" dirty="0"/>
          </a:p>
          <a:p>
            <a:pPr lvl="1" eaLnBrk="1" hangingPunct="1">
              <a:buFont typeface="Wingdings" panose="05000000000000000000" pitchFamily="2" charset="2"/>
              <a:buNone/>
              <a:defRPr/>
            </a:pPr>
            <a:r>
              <a:rPr lang="en-US" dirty="0"/>
              <a:t>Mead et al. 2000</a:t>
            </a:r>
          </a:p>
        </p:txBody>
      </p:sp>
      <p:sp>
        <p:nvSpPr>
          <p:cNvPr id="95236" name="Slide Number Placeholder 1">
            <a:extLst>
              <a:ext uri="{FF2B5EF4-FFF2-40B4-BE49-F238E27FC236}">
                <a16:creationId xmlns:a16="http://schemas.microsoft.com/office/drawing/2014/main" id="{A1A54F57-667C-353A-0D4D-11AC573E58C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CB45622C-3FB8-4A8B-983E-0D3CBE820F56}" type="slidenum">
              <a:rPr lang="en-US" altLang="en-US" sz="1400" smtClean="0"/>
              <a:pPr>
                <a:spcBef>
                  <a:spcPct val="0"/>
                </a:spcBef>
                <a:buClrTx/>
                <a:buSzTx/>
                <a:buFontTx/>
                <a:buNone/>
              </a:pPr>
              <a:t>45</a:t>
            </a:fld>
            <a:endParaRPr lang="en-US" altLang="en-US" sz="1400"/>
          </a:p>
        </p:txBody>
      </p:sp>
    </p:spTree>
    <p:custDataLst>
      <p:tags r:id="rId1"/>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332BCD67-332F-173C-5953-BA7F18A7FD3D}"/>
              </a:ext>
            </a:extLst>
          </p:cNvPr>
          <p:cNvSpPr>
            <a:spLocks noGrp="1" noChangeArrowheads="1"/>
          </p:cNvSpPr>
          <p:nvPr>
            <p:ph type="title"/>
          </p:nvPr>
        </p:nvSpPr>
        <p:spPr/>
        <p:txBody>
          <a:bodyPr/>
          <a:lstStyle/>
          <a:p>
            <a:pPr eaLnBrk="1" hangingPunct="1"/>
            <a:r>
              <a:rPr lang="en-US" altLang="en-US">
                <a:solidFill>
                  <a:srgbClr val="0070C0"/>
                </a:solidFill>
              </a:rPr>
              <a:t>Traditional treatment</a:t>
            </a:r>
          </a:p>
        </p:txBody>
      </p:sp>
      <p:sp>
        <p:nvSpPr>
          <p:cNvPr id="20483" name="Rectangle 3">
            <a:extLst>
              <a:ext uri="{FF2B5EF4-FFF2-40B4-BE49-F238E27FC236}">
                <a16:creationId xmlns:a16="http://schemas.microsoft.com/office/drawing/2014/main" id="{7C502196-4570-F022-851B-E0E7BC785DE8}"/>
              </a:ext>
            </a:extLst>
          </p:cNvPr>
          <p:cNvSpPr>
            <a:spLocks noGrp="1" noChangeArrowheads="1"/>
          </p:cNvSpPr>
          <p:nvPr>
            <p:ph idx="1"/>
          </p:nvPr>
        </p:nvSpPr>
        <p:spPr/>
        <p:txBody>
          <a:bodyPr/>
          <a:lstStyle/>
          <a:p>
            <a:pPr eaLnBrk="1" hangingPunct="1">
              <a:defRPr/>
            </a:pPr>
            <a:r>
              <a:rPr lang="en-US" altLang="en-US"/>
              <a:t>Treat each disorder separately</a:t>
            </a:r>
          </a:p>
          <a:p>
            <a:pPr lvl="1" eaLnBrk="1" hangingPunct="1">
              <a:defRPr/>
            </a:pPr>
            <a:r>
              <a:rPr lang="en-US" altLang="en-US"/>
              <a:t>May be parallel or sequential</a:t>
            </a:r>
          </a:p>
          <a:p>
            <a:pPr eaLnBrk="1" hangingPunct="1">
              <a:defRPr/>
            </a:pPr>
            <a:r>
              <a:rPr lang="en-US" altLang="en-US"/>
              <a:t>Separate treatment is NOT effective</a:t>
            </a:r>
          </a:p>
          <a:p>
            <a:pPr lvl="1" eaLnBrk="1" hangingPunct="1">
              <a:defRPr/>
            </a:pPr>
            <a:endParaRPr lang="en-US" altLang="en-US"/>
          </a:p>
        </p:txBody>
      </p:sp>
      <p:sp>
        <p:nvSpPr>
          <p:cNvPr id="97284" name="Slide Number Placeholder 1">
            <a:extLst>
              <a:ext uri="{FF2B5EF4-FFF2-40B4-BE49-F238E27FC236}">
                <a16:creationId xmlns:a16="http://schemas.microsoft.com/office/drawing/2014/main" id="{0499D846-059B-87F8-BED1-913DD5C5B30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7421441C-DC74-4A82-AB19-CA7C7E5259F0}" type="slidenum">
              <a:rPr lang="en-US" altLang="en-US" sz="1400" smtClean="0"/>
              <a:pPr>
                <a:spcBef>
                  <a:spcPct val="0"/>
                </a:spcBef>
                <a:buClrTx/>
                <a:buSzTx/>
                <a:buFontTx/>
                <a:buNone/>
              </a:pPr>
              <a:t>46</a:t>
            </a:fld>
            <a:endParaRPr lang="en-US" altLang="en-US" sz="1400"/>
          </a:p>
        </p:txBody>
      </p:sp>
    </p:spTree>
    <p:custDataLst>
      <p:tags r:id="rId1"/>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ADE74D7A-5A7D-3818-6C14-A958F1D95293}"/>
              </a:ext>
            </a:extLst>
          </p:cNvPr>
          <p:cNvSpPr>
            <a:spLocks noGrp="1" noChangeArrowheads="1"/>
          </p:cNvSpPr>
          <p:nvPr>
            <p:ph type="title"/>
          </p:nvPr>
        </p:nvSpPr>
        <p:spPr/>
        <p:txBody>
          <a:bodyPr/>
          <a:lstStyle/>
          <a:p>
            <a:r>
              <a:rPr lang="en-US" altLang="en-US">
                <a:solidFill>
                  <a:srgbClr val="0070C0"/>
                </a:solidFill>
              </a:rPr>
              <a:t>Integrated dual disorders treatment:  What is it?</a:t>
            </a:r>
          </a:p>
        </p:txBody>
      </p:sp>
      <p:sp>
        <p:nvSpPr>
          <p:cNvPr id="8195" name="Rectangle 3">
            <a:extLst>
              <a:ext uri="{FF2B5EF4-FFF2-40B4-BE49-F238E27FC236}">
                <a16:creationId xmlns:a16="http://schemas.microsoft.com/office/drawing/2014/main" id="{39212756-97BF-08FE-8F7A-695609185322}"/>
              </a:ext>
            </a:extLst>
          </p:cNvPr>
          <p:cNvSpPr>
            <a:spLocks noGrp="1" noChangeArrowheads="1"/>
          </p:cNvSpPr>
          <p:nvPr>
            <p:ph idx="1"/>
          </p:nvPr>
        </p:nvSpPr>
        <p:spPr/>
        <p:txBody>
          <a:bodyPr/>
          <a:lstStyle/>
          <a:p>
            <a:pPr eaLnBrk="1" hangingPunct="1">
              <a:defRPr/>
            </a:pPr>
            <a:r>
              <a:rPr lang="en-US" altLang="en-US"/>
              <a:t>The Dartmouth Model</a:t>
            </a:r>
          </a:p>
          <a:p>
            <a:pPr eaLnBrk="1" hangingPunct="1">
              <a:defRPr/>
            </a:pPr>
            <a:r>
              <a:rPr lang="en-US" altLang="en-US"/>
              <a:t>Treatment of substance use disorder and mental illness together</a:t>
            </a:r>
          </a:p>
          <a:p>
            <a:pPr lvl="1" eaLnBrk="1" hangingPunct="1">
              <a:defRPr/>
            </a:pPr>
            <a:r>
              <a:rPr lang="en-US" altLang="en-US"/>
              <a:t>Same team</a:t>
            </a:r>
          </a:p>
          <a:p>
            <a:pPr lvl="1" eaLnBrk="1" hangingPunct="1">
              <a:defRPr/>
            </a:pPr>
            <a:r>
              <a:rPr lang="en-US" altLang="en-US"/>
              <a:t>Same location</a:t>
            </a:r>
          </a:p>
          <a:p>
            <a:pPr lvl="1" eaLnBrk="1" hangingPunct="1">
              <a:defRPr/>
            </a:pPr>
            <a:r>
              <a:rPr lang="en-US" altLang="en-US"/>
              <a:t>Same time</a:t>
            </a:r>
          </a:p>
          <a:p>
            <a:pPr lvl="1" eaLnBrk="1" hangingPunct="1">
              <a:defRPr/>
            </a:pPr>
            <a:r>
              <a:rPr lang="en-US" altLang="en-US"/>
              <a:t>Other characteristics to be described later</a:t>
            </a:r>
          </a:p>
        </p:txBody>
      </p:sp>
      <p:sp>
        <p:nvSpPr>
          <p:cNvPr id="99332" name="Slide Number Placeholder 1">
            <a:extLst>
              <a:ext uri="{FF2B5EF4-FFF2-40B4-BE49-F238E27FC236}">
                <a16:creationId xmlns:a16="http://schemas.microsoft.com/office/drawing/2014/main" id="{69DF1E8A-4DF9-4E8F-02CC-653144A8AF7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2FFDD091-4237-4A70-813A-CF39E7B5DE53}" type="slidenum">
              <a:rPr lang="en-US" altLang="en-US" sz="1400" smtClean="0"/>
              <a:pPr>
                <a:spcBef>
                  <a:spcPct val="0"/>
                </a:spcBef>
                <a:buClrTx/>
                <a:buSzTx/>
                <a:buFontTx/>
                <a:buNone/>
              </a:pPr>
              <a:t>47</a:t>
            </a:fld>
            <a:endParaRPr lang="en-US" altLang="en-US" sz="1400"/>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711A1063-3E60-7AA3-FE85-29AA62AA7DED}"/>
              </a:ext>
            </a:extLst>
          </p:cNvPr>
          <p:cNvSpPr>
            <a:spLocks noGrp="1" noChangeArrowheads="1"/>
          </p:cNvSpPr>
          <p:nvPr>
            <p:ph type="title"/>
          </p:nvPr>
        </p:nvSpPr>
        <p:spPr/>
        <p:txBody>
          <a:bodyPr/>
          <a:lstStyle/>
          <a:p>
            <a:pPr eaLnBrk="1" hangingPunct="1"/>
            <a:r>
              <a:rPr lang="en-US" altLang="en-US">
                <a:solidFill>
                  <a:srgbClr val="0070C0"/>
                </a:solidFill>
              </a:rPr>
              <a:t>Why integrated treatment of dual disorders?</a:t>
            </a:r>
          </a:p>
        </p:txBody>
      </p:sp>
      <p:sp>
        <p:nvSpPr>
          <p:cNvPr id="9219" name="Rectangle 3">
            <a:extLst>
              <a:ext uri="{FF2B5EF4-FFF2-40B4-BE49-F238E27FC236}">
                <a16:creationId xmlns:a16="http://schemas.microsoft.com/office/drawing/2014/main" id="{E2862AC9-E884-7566-3BF5-1143A9FE234A}"/>
              </a:ext>
            </a:extLst>
          </p:cNvPr>
          <p:cNvSpPr>
            <a:spLocks noGrp="1" noChangeArrowheads="1"/>
          </p:cNvSpPr>
          <p:nvPr>
            <p:ph idx="1"/>
          </p:nvPr>
        </p:nvSpPr>
        <p:spPr>
          <a:xfrm>
            <a:off x="715168" y="2133600"/>
            <a:ext cx="6136574" cy="4114800"/>
          </a:xfrm>
        </p:spPr>
        <p:txBody>
          <a:bodyPr/>
          <a:lstStyle/>
          <a:p>
            <a:pPr eaLnBrk="1" hangingPunct="1">
              <a:defRPr/>
            </a:pPr>
            <a:r>
              <a:rPr lang="en-US" altLang="en-US" dirty="0"/>
              <a:t>More effective than separate treatment</a:t>
            </a:r>
          </a:p>
          <a:p>
            <a:pPr eaLnBrk="1" hangingPunct="1">
              <a:defRPr/>
            </a:pPr>
            <a:r>
              <a:rPr lang="en-US" altLang="en-US" dirty="0"/>
              <a:t>10 studies show integrated treatment is more effective than traditional separate treatment (Drake, Mercer-McFadden, </a:t>
            </a:r>
            <a:r>
              <a:rPr lang="en-US" altLang="en-US" dirty="0" err="1"/>
              <a:t>Mueser</a:t>
            </a:r>
            <a:r>
              <a:rPr lang="en-US" altLang="en-US" dirty="0"/>
              <a:t>, </a:t>
            </a:r>
            <a:r>
              <a:rPr lang="en-US" altLang="en-US" dirty="0" err="1"/>
              <a:t>McHugo</a:t>
            </a:r>
            <a:r>
              <a:rPr lang="en-US" altLang="en-US" dirty="0"/>
              <a:t>, and Bond, 1998)</a:t>
            </a:r>
          </a:p>
        </p:txBody>
      </p:sp>
      <p:sp>
        <p:nvSpPr>
          <p:cNvPr id="101380" name="Slide Number Placeholder 1">
            <a:extLst>
              <a:ext uri="{FF2B5EF4-FFF2-40B4-BE49-F238E27FC236}">
                <a16:creationId xmlns:a16="http://schemas.microsoft.com/office/drawing/2014/main" id="{BD203DA7-E17A-CE27-475B-E9B99D2CBAB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B16DF897-840C-45A2-B0C7-69BAEC4DAA85}" type="slidenum">
              <a:rPr lang="en-US" altLang="en-US" sz="1400" smtClean="0"/>
              <a:pPr>
                <a:spcBef>
                  <a:spcPct val="0"/>
                </a:spcBef>
                <a:buClrTx/>
                <a:buSzTx/>
                <a:buFontTx/>
                <a:buNone/>
              </a:pPr>
              <a:t>48</a:t>
            </a:fld>
            <a:endParaRPr lang="en-US" altLang="en-US" sz="1400"/>
          </a:p>
        </p:txBody>
      </p:sp>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625E156F-5777-5E2F-A018-F97F9E7BDA0E}"/>
              </a:ext>
            </a:extLst>
          </p:cNvPr>
          <p:cNvSpPr>
            <a:spLocks noChangeArrowheads="1"/>
          </p:cNvSpPr>
          <p:nvPr/>
        </p:nvSpPr>
        <p:spPr bwMode="auto">
          <a:xfrm>
            <a:off x="480934" y="460948"/>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r>
              <a:rPr lang="en-US" altLang="en-US">
                <a:solidFill>
                  <a:srgbClr val="0070C0"/>
                </a:solidFill>
                <a:latin typeface="Times"/>
                <a:cs typeface="Times"/>
              </a:rPr>
              <a:t>IDDT improves abstinence outcomes</a:t>
            </a:r>
          </a:p>
        </p:txBody>
      </p:sp>
      <p:sp>
        <p:nvSpPr>
          <p:cNvPr id="103427" name="Rectangle 3">
            <a:extLst>
              <a:ext uri="{FF2B5EF4-FFF2-40B4-BE49-F238E27FC236}">
                <a16:creationId xmlns:a16="http://schemas.microsoft.com/office/drawing/2014/main" id="{F2B6E3EA-E10E-2661-9741-B55CE131D5A7}"/>
              </a:ext>
            </a:extLst>
          </p:cNvPr>
          <p:cNvSpPr>
            <a:spLocks noChangeArrowheads="1"/>
          </p:cNvSpPr>
          <p:nvPr/>
        </p:nvSpPr>
        <p:spPr bwMode="auto">
          <a:xfrm>
            <a:off x="480934" y="247338"/>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endParaRPr lang="en-US" altLang="en-US" sz="2400">
              <a:latin typeface="Times" panose="02020603050405020304" pitchFamily="18" charset="0"/>
            </a:endParaRPr>
          </a:p>
        </p:txBody>
      </p:sp>
      <p:graphicFrame>
        <p:nvGraphicFramePr>
          <p:cNvPr id="103428" name="Object 4">
            <a:extLst>
              <a:ext uri="{FF2B5EF4-FFF2-40B4-BE49-F238E27FC236}">
                <a16:creationId xmlns:a16="http://schemas.microsoft.com/office/drawing/2014/main" id="{962538B7-2444-87E0-8AA1-E2CEA3645984}"/>
              </a:ext>
            </a:extLst>
          </p:cNvPr>
          <p:cNvGraphicFramePr>
            <a:graphicFrameLocks noChangeAspect="1"/>
          </p:cNvGraphicFramePr>
          <p:nvPr>
            <p:extLst>
              <p:ext uri="{D42A27DB-BD31-4B8C-83A1-F6EECF244321}">
                <p14:modId xmlns:p14="http://schemas.microsoft.com/office/powerpoint/2010/main" val="757073651"/>
              </p:ext>
            </p:extLst>
          </p:nvPr>
        </p:nvGraphicFramePr>
        <p:xfrm>
          <a:off x="477916" y="1606446"/>
          <a:ext cx="6411627" cy="3971145"/>
        </p:xfrm>
        <a:graphic>
          <a:graphicData uri="http://schemas.openxmlformats.org/presentationml/2006/ole">
            <mc:AlternateContent xmlns:mc="http://schemas.openxmlformats.org/markup-compatibility/2006">
              <mc:Choice xmlns:v="urn:schemas-microsoft-com:vml" Requires="v">
                <p:oleObj name="Chart" r:id="rId4" imgW="8182291" imgH="5210416" progId="MSGraph.Chart.8">
                  <p:embed followColorScheme="full"/>
                </p:oleObj>
              </mc:Choice>
              <mc:Fallback>
                <p:oleObj name="Chart" r:id="rId4" imgW="8182291" imgH="5210416" progId="MSGraph.Chart.8">
                  <p:embed followColorScheme="full"/>
                  <p:pic>
                    <p:nvPicPr>
                      <p:cNvPr id="103428" name="Object 4">
                        <a:extLst>
                          <a:ext uri="{FF2B5EF4-FFF2-40B4-BE49-F238E27FC236}">
                            <a16:creationId xmlns:a16="http://schemas.microsoft.com/office/drawing/2014/main" id="{962538B7-2444-87E0-8AA1-E2CEA364598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7916" y="1606446"/>
                        <a:ext cx="6411627" cy="3971145"/>
                      </a:xfrm>
                      <a:prstGeom prst="rect">
                        <a:avLst/>
                      </a:prstGeom>
                      <a:solidFill>
                        <a:srgbClr val="0070C0"/>
                      </a:solidFill>
                      <a:ln>
                        <a:noFill/>
                      </a:ln>
                    </p:spPr>
                  </p:pic>
                </p:oleObj>
              </mc:Fallback>
            </mc:AlternateContent>
          </a:graphicData>
        </a:graphic>
      </p:graphicFrame>
      <p:sp>
        <p:nvSpPr>
          <p:cNvPr id="103429" name="Slide Number Placeholder 1">
            <a:extLst>
              <a:ext uri="{FF2B5EF4-FFF2-40B4-BE49-F238E27FC236}">
                <a16:creationId xmlns:a16="http://schemas.microsoft.com/office/drawing/2014/main" id="{F6BF168E-C068-9F84-646B-BF8230A4105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A92F3C74-1744-4996-AB13-AA30254933E0}" type="slidenum">
              <a:rPr lang="en-US" altLang="en-US" sz="1400" smtClean="0"/>
              <a:pPr>
                <a:spcBef>
                  <a:spcPct val="0"/>
                </a:spcBef>
                <a:buClrTx/>
                <a:buSzTx/>
                <a:buFontTx/>
                <a:buNone/>
              </a:pPr>
              <a:t>49</a:t>
            </a:fld>
            <a:endParaRPr lang="en-US" altLang="en-US" sz="140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F120A3B-D136-89AC-1E6E-A44F4AD81CE2}"/>
              </a:ext>
            </a:extLst>
          </p:cNvPr>
          <p:cNvSpPr>
            <a:spLocks noGrp="1" noChangeArrowheads="1"/>
          </p:cNvSpPr>
          <p:nvPr>
            <p:ph type="title"/>
          </p:nvPr>
        </p:nvSpPr>
        <p:spPr/>
        <p:txBody>
          <a:bodyPr/>
          <a:lstStyle/>
          <a:p>
            <a:pPr eaLnBrk="1" hangingPunct="1"/>
            <a:r>
              <a:rPr lang="en-US" altLang="en-US">
                <a:solidFill>
                  <a:srgbClr val="0070C0"/>
                </a:solidFill>
              </a:rPr>
              <a:t>What are dual disorders?</a:t>
            </a:r>
          </a:p>
        </p:txBody>
      </p:sp>
      <p:sp>
        <p:nvSpPr>
          <p:cNvPr id="4099" name="Rectangle 3">
            <a:extLst>
              <a:ext uri="{FF2B5EF4-FFF2-40B4-BE49-F238E27FC236}">
                <a16:creationId xmlns:a16="http://schemas.microsoft.com/office/drawing/2014/main" id="{8CDCC60C-44C5-DEF5-523D-7CE67CF5B6DE}"/>
              </a:ext>
            </a:extLst>
          </p:cNvPr>
          <p:cNvSpPr>
            <a:spLocks noGrp="1" noChangeArrowheads="1"/>
          </p:cNvSpPr>
          <p:nvPr>
            <p:ph idx="1"/>
          </p:nvPr>
        </p:nvSpPr>
        <p:spPr/>
        <p:txBody>
          <a:bodyPr/>
          <a:lstStyle/>
          <a:p>
            <a:pPr eaLnBrk="1" hangingPunct="1">
              <a:defRPr/>
            </a:pPr>
            <a:r>
              <a:rPr lang="en-US" altLang="en-US"/>
              <a:t>Mental illness and substance abuse occurring together in one person</a:t>
            </a:r>
          </a:p>
          <a:p>
            <a:pPr eaLnBrk="1" hangingPunct="1">
              <a:defRPr/>
            </a:pPr>
            <a:r>
              <a:rPr lang="en-US" altLang="en-US"/>
              <a:t>Other terms you may see:</a:t>
            </a:r>
          </a:p>
          <a:p>
            <a:pPr lvl="1" eaLnBrk="1" hangingPunct="1">
              <a:defRPr/>
            </a:pPr>
            <a:r>
              <a:rPr lang="en-US" altLang="en-US"/>
              <a:t>SAMI (substance abuse &amp; mental illness)</a:t>
            </a:r>
          </a:p>
          <a:p>
            <a:pPr lvl="1" eaLnBrk="1" hangingPunct="1">
              <a:defRPr/>
            </a:pPr>
            <a:r>
              <a:rPr lang="en-US" altLang="en-US"/>
              <a:t>MISA (mental illness &amp; substance abuse)</a:t>
            </a:r>
          </a:p>
          <a:p>
            <a:pPr lvl="1" eaLnBrk="1" hangingPunct="1">
              <a:defRPr/>
            </a:pPr>
            <a:r>
              <a:rPr lang="en-US" altLang="en-US"/>
              <a:t>“Co-occurring” or “co-morbid” disorders</a:t>
            </a:r>
          </a:p>
          <a:p>
            <a:pPr lvl="1" eaLnBrk="1" hangingPunct="1">
              <a:defRPr/>
            </a:pPr>
            <a:r>
              <a:rPr lang="en-US" altLang="en-US"/>
              <a:t>“Dual Diagnosis”</a:t>
            </a:r>
          </a:p>
        </p:txBody>
      </p:sp>
      <p:sp>
        <p:nvSpPr>
          <p:cNvPr id="13316" name="Slide Number Placeholder 1">
            <a:extLst>
              <a:ext uri="{FF2B5EF4-FFF2-40B4-BE49-F238E27FC236}">
                <a16:creationId xmlns:a16="http://schemas.microsoft.com/office/drawing/2014/main" id="{64EF4866-85C8-8E01-7EBD-4DEC10A3A59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679360A1-911F-46E8-83BC-47EE579471DF}" type="slidenum">
              <a:rPr lang="en-US" altLang="en-US" sz="1400" smtClean="0"/>
              <a:pPr>
                <a:spcBef>
                  <a:spcPct val="0"/>
                </a:spcBef>
                <a:buClrTx/>
                <a:buSzTx/>
                <a:buFontTx/>
                <a:buNone/>
              </a:pPr>
              <a:t>5</a:t>
            </a:fld>
            <a:endParaRPr lang="en-US" altLang="en-US" sz="1400"/>
          </a:p>
        </p:txBody>
      </p:sp>
    </p:spTree>
    <p:custDataLst>
      <p:tags r:id="rId1"/>
    </p:custData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BCAB94F6-3663-6654-00A7-CF387D85A874}"/>
              </a:ext>
            </a:extLst>
          </p:cNvPr>
          <p:cNvSpPr>
            <a:spLocks noGrp="1" noChangeArrowheads="1"/>
          </p:cNvSpPr>
          <p:nvPr>
            <p:ph type="title"/>
          </p:nvPr>
        </p:nvSpPr>
        <p:spPr/>
        <p:txBody>
          <a:bodyPr>
            <a:normAutofit fontScale="90000"/>
          </a:bodyPr>
          <a:lstStyle/>
          <a:p>
            <a:pPr eaLnBrk="1" hangingPunct="1"/>
            <a:r>
              <a:rPr lang="en-US" altLang="en-US">
                <a:solidFill>
                  <a:srgbClr val="0070C0"/>
                </a:solidFill>
              </a:rPr>
              <a:t>Abstinence leads to improvements in other outcomes</a:t>
            </a:r>
          </a:p>
        </p:txBody>
      </p:sp>
      <p:sp>
        <p:nvSpPr>
          <p:cNvPr id="12291" name="Rectangle 3">
            <a:extLst>
              <a:ext uri="{FF2B5EF4-FFF2-40B4-BE49-F238E27FC236}">
                <a16:creationId xmlns:a16="http://schemas.microsoft.com/office/drawing/2014/main" id="{5FBF9E3C-AF86-8AF5-ED19-D87D7A1DD919}"/>
              </a:ext>
            </a:extLst>
          </p:cNvPr>
          <p:cNvSpPr>
            <a:spLocks noGrp="1" noChangeArrowheads="1"/>
          </p:cNvSpPr>
          <p:nvPr>
            <p:ph idx="1"/>
          </p:nvPr>
        </p:nvSpPr>
        <p:spPr>
          <a:xfrm>
            <a:off x="1143000" y="2133600"/>
            <a:ext cx="7772400" cy="4114800"/>
          </a:xfrm>
        </p:spPr>
        <p:txBody>
          <a:bodyPr/>
          <a:lstStyle/>
          <a:p>
            <a:pPr eaLnBrk="1" hangingPunct="1">
              <a:defRPr/>
            </a:pPr>
            <a:r>
              <a:rPr lang="en-US" altLang="en-US"/>
              <a:t>Reduce institutionalization</a:t>
            </a:r>
          </a:p>
          <a:p>
            <a:pPr eaLnBrk="1" hangingPunct="1">
              <a:defRPr/>
            </a:pPr>
            <a:r>
              <a:rPr lang="en-US" altLang="en-US"/>
              <a:t>Reduce symptoms, suicide</a:t>
            </a:r>
          </a:p>
          <a:p>
            <a:pPr eaLnBrk="1" hangingPunct="1">
              <a:defRPr/>
            </a:pPr>
            <a:r>
              <a:rPr lang="en-US" altLang="en-US"/>
              <a:t>Reduce violence, victimization, legal problems</a:t>
            </a:r>
          </a:p>
          <a:p>
            <a:pPr eaLnBrk="1" hangingPunct="1">
              <a:defRPr/>
            </a:pPr>
            <a:r>
              <a:rPr lang="en-US" altLang="en-US"/>
              <a:t>Better physical health </a:t>
            </a:r>
          </a:p>
          <a:p>
            <a:pPr eaLnBrk="1" hangingPunct="1">
              <a:defRPr/>
            </a:pPr>
            <a:r>
              <a:rPr lang="en-US" altLang="en-US"/>
              <a:t>Improve function, work</a:t>
            </a:r>
          </a:p>
          <a:p>
            <a:pPr eaLnBrk="1" hangingPunct="1">
              <a:defRPr/>
            </a:pPr>
            <a:r>
              <a:rPr lang="en-US" altLang="en-US"/>
              <a:t>Improve relationships and family</a:t>
            </a:r>
          </a:p>
        </p:txBody>
      </p:sp>
      <p:sp>
        <p:nvSpPr>
          <p:cNvPr id="105476" name="Slide Number Placeholder 1">
            <a:extLst>
              <a:ext uri="{FF2B5EF4-FFF2-40B4-BE49-F238E27FC236}">
                <a16:creationId xmlns:a16="http://schemas.microsoft.com/office/drawing/2014/main" id="{96E878FD-383F-F023-8634-4C439ED3FA4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44F2403F-E7E0-4B6A-8C93-94788CEF6068}" type="slidenum">
              <a:rPr lang="en-US" altLang="en-US" sz="1400" smtClean="0"/>
              <a:pPr>
                <a:spcBef>
                  <a:spcPct val="0"/>
                </a:spcBef>
                <a:buClrTx/>
                <a:buSzTx/>
                <a:buFontTx/>
                <a:buNone/>
              </a:pPr>
              <a:t>50</a:t>
            </a:fld>
            <a:endParaRPr lang="en-US" altLang="en-US" sz="1400"/>
          </a:p>
        </p:txBody>
      </p:sp>
    </p:spTree>
    <p:custDataLst>
      <p:tags r:id="rId1"/>
    </p:custData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82175E29-3348-98E1-8FC4-21768F9F132D}"/>
              </a:ext>
            </a:extLst>
          </p:cNvPr>
          <p:cNvSpPr>
            <a:spLocks noGrp="1" noChangeArrowheads="1"/>
          </p:cNvSpPr>
          <p:nvPr>
            <p:ph type="title"/>
          </p:nvPr>
        </p:nvSpPr>
        <p:spPr/>
        <p:txBody>
          <a:bodyPr/>
          <a:lstStyle/>
          <a:p>
            <a:pPr eaLnBrk="1" hangingPunct="1"/>
            <a:r>
              <a:rPr lang="en-US" altLang="en-US">
                <a:solidFill>
                  <a:srgbClr val="0070C0"/>
                </a:solidFill>
              </a:rPr>
              <a:t>Stable remission improves other aspects of life</a:t>
            </a:r>
          </a:p>
        </p:txBody>
      </p:sp>
      <p:sp>
        <p:nvSpPr>
          <p:cNvPr id="65539" name="Rectangle 3">
            <a:extLst>
              <a:ext uri="{FF2B5EF4-FFF2-40B4-BE49-F238E27FC236}">
                <a16:creationId xmlns:a16="http://schemas.microsoft.com/office/drawing/2014/main" id="{9F43ABB7-C791-B79C-06BD-E0B60536A68B}"/>
              </a:ext>
            </a:extLst>
          </p:cNvPr>
          <p:cNvSpPr>
            <a:spLocks noGrp="1" noChangeArrowheads="1"/>
          </p:cNvSpPr>
          <p:nvPr>
            <p:ph idx="1"/>
          </p:nvPr>
        </p:nvSpPr>
        <p:spPr/>
        <p:txBody>
          <a:bodyPr/>
          <a:lstStyle/>
          <a:p>
            <a:pPr eaLnBrk="1" hangingPunct="1">
              <a:defRPr/>
            </a:pPr>
            <a:endParaRPr lang="en-US" altLang="en-US"/>
          </a:p>
          <a:p>
            <a:pPr eaLnBrk="1" hangingPunct="1">
              <a:defRPr/>
            </a:pPr>
            <a:r>
              <a:rPr lang="en-US" altLang="en-US"/>
              <a:t>Objective measures: Living situation, victimization</a:t>
            </a:r>
          </a:p>
          <a:p>
            <a:pPr eaLnBrk="1" hangingPunct="1">
              <a:defRPr/>
            </a:pPr>
            <a:r>
              <a:rPr lang="en-US" altLang="en-US"/>
              <a:t>Subjective measures: overall satisfaction with life, housing, family, health</a:t>
            </a:r>
          </a:p>
        </p:txBody>
      </p:sp>
      <p:sp>
        <p:nvSpPr>
          <p:cNvPr id="107524" name="Slide Number Placeholder 1">
            <a:extLst>
              <a:ext uri="{FF2B5EF4-FFF2-40B4-BE49-F238E27FC236}">
                <a16:creationId xmlns:a16="http://schemas.microsoft.com/office/drawing/2014/main" id="{1B227BB7-BE10-E315-DF03-8AF0A3D0CE4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4738AECD-1DE1-42DF-94AB-6368D4ECAB1C}" type="slidenum">
              <a:rPr lang="en-US" altLang="en-US" sz="1400" smtClean="0"/>
              <a:pPr>
                <a:spcBef>
                  <a:spcPct val="0"/>
                </a:spcBef>
                <a:buClrTx/>
                <a:buSzTx/>
                <a:buFontTx/>
                <a:buNone/>
              </a:pPr>
              <a:t>51</a:t>
            </a:fld>
            <a:endParaRPr lang="en-US" altLang="en-US" sz="1400"/>
          </a:p>
        </p:txBody>
      </p:sp>
    </p:spTree>
    <p:custDataLst>
      <p:tags r:id="rId1"/>
    </p:custData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855E08AC-594F-A1AB-533E-9961B5FBF2F4}"/>
              </a:ext>
            </a:extLst>
          </p:cNvPr>
          <p:cNvSpPr>
            <a:spLocks noGrp="1" noChangeArrowheads="1"/>
          </p:cNvSpPr>
          <p:nvPr>
            <p:ph type="title"/>
          </p:nvPr>
        </p:nvSpPr>
        <p:spPr>
          <a:xfrm>
            <a:off x="218607" y="479685"/>
            <a:ext cx="5611319" cy="990600"/>
          </a:xfrm>
        </p:spPr>
        <p:txBody>
          <a:bodyPr>
            <a:normAutofit fontScale="90000"/>
          </a:bodyPr>
          <a:lstStyle/>
          <a:p>
            <a:pPr eaLnBrk="1" hangingPunct="1"/>
            <a:r>
              <a:rPr lang="en-US" altLang="en-US" sz="3600">
                <a:solidFill>
                  <a:srgbClr val="0070C0"/>
                </a:solidFill>
              </a:rPr>
              <a:t>NH Dual Diagnosis Study (1989-1994)</a:t>
            </a:r>
          </a:p>
        </p:txBody>
      </p:sp>
      <p:sp>
        <p:nvSpPr>
          <p:cNvPr id="109573" name="Slide Number Placeholder 1">
            <a:extLst>
              <a:ext uri="{FF2B5EF4-FFF2-40B4-BE49-F238E27FC236}">
                <a16:creationId xmlns:a16="http://schemas.microsoft.com/office/drawing/2014/main" id="{6D3B0A2F-10D7-B270-CD28-281923C0A70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65A63A49-0B55-4B59-A14E-C708A5C420B1}" type="slidenum">
              <a:rPr lang="en-US" altLang="en-US" sz="1400" smtClean="0"/>
              <a:pPr>
                <a:spcBef>
                  <a:spcPct val="0"/>
                </a:spcBef>
                <a:buClrTx/>
                <a:buSzTx/>
                <a:buFontTx/>
                <a:buNone/>
              </a:pPr>
              <a:t>52</a:t>
            </a:fld>
            <a:endParaRPr lang="en-US" altLang="en-US" sz="1400"/>
          </a:p>
        </p:txBody>
      </p:sp>
      <p:sp>
        <p:nvSpPr>
          <p:cNvPr id="109571" name="Text Box 3">
            <a:extLst>
              <a:ext uri="{FF2B5EF4-FFF2-40B4-BE49-F238E27FC236}">
                <a16:creationId xmlns:a16="http://schemas.microsoft.com/office/drawing/2014/main" id="{B111D1C2-ED9D-9BFD-8330-423CE5B86CF0}"/>
              </a:ext>
            </a:extLst>
          </p:cNvPr>
          <p:cNvSpPr txBox="1">
            <a:spLocks noChangeArrowheads="1"/>
          </p:cNvSpPr>
          <p:nvPr/>
        </p:nvSpPr>
        <p:spPr bwMode="auto">
          <a:xfrm>
            <a:off x="339858" y="4931594"/>
            <a:ext cx="70866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50000"/>
              </a:spcBef>
              <a:buClrTx/>
              <a:buSzTx/>
              <a:buFontTx/>
              <a:buNone/>
            </a:pPr>
            <a:r>
              <a:rPr lang="en-US" altLang="en-US" sz="1200" dirty="0">
                <a:solidFill>
                  <a:srgbClr val="000000"/>
                </a:solidFill>
                <a:latin typeface="Arial" panose="020B0604020202020204" pitchFamily="34" charset="0"/>
              </a:rPr>
              <a:t>1. Percentage of persons hospitalized during each six months declined significantly for all clients.</a:t>
            </a:r>
          </a:p>
          <a:p>
            <a:pPr>
              <a:spcBef>
                <a:spcPct val="50000"/>
              </a:spcBef>
              <a:buClrTx/>
              <a:buSzTx/>
              <a:buFontTx/>
              <a:buNone/>
            </a:pPr>
            <a:r>
              <a:rPr lang="en-US" altLang="en-US" sz="1200" dirty="0">
                <a:solidFill>
                  <a:srgbClr val="000000"/>
                </a:solidFill>
                <a:latin typeface="Arial" panose="020B0604020202020204" pitchFamily="34" charset="0"/>
              </a:rPr>
              <a:t>2. It declined much more for those in recovery.</a:t>
            </a:r>
            <a:endParaRPr lang="en-US" altLang="en-US" sz="1800" dirty="0">
              <a:latin typeface="Times" panose="02020603050405020304" pitchFamily="18" charset="0"/>
            </a:endParaRPr>
          </a:p>
        </p:txBody>
      </p:sp>
      <p:graphicFrame>
        <p:nvGraphicFramePr>
          <p:cNvPr id="109572" name="Object 4">
            <a:extLst>
              <a:ext uri="{FF2B5EF4-FFF2-40B4-BE49-F238E27FC236}">
                <a16:creationId xmlns:a16="http://schemas.microsoft.com/office/drawing/2014/main" id="{0321C0F3-C2BA-F26E-5AFF-957A9B69A8CD}"/>
              </a:ext>
            </a:extLst>
          </p:cNvPr>
          <p:cNvGraphicFramePr>
            <a:graphicFrameLocks noChangeAspect="1"/>
          </p:cNvGraphicFramePr>
          <p:nvPr>
            <p:extLst>
              <p:ext uri="{D42A27DB-BD31-4B8C-83A1-F6EECF244321}">
                <p14:modId xmlns:p14="http://schemas.microsoft.com/office/powerpoint/2010/main" val="1259820552"/>
              </p:ext>
            </p:extLst>
          </p:nvPr>
        </p:nvGraphicFramePr>
        <p:xfrm>
          <a:off x="339858" y="1645353"/>
          <a:ext cx="6736209" cy="3284468"/>
        </p:xfrm>
        <a:graphic>
          <a:graphicData uri="http://schemas.openxmlformats.org/presentationml/2006/ole">
            <mc:AlternateContent xmlns:mc="http://schemas.openxmlformats.org/markup-compatibility/2006">
              <mc:Choice xmlns:v="urn:schemas-microsoft-com:vml" Requires="v">
                <p:oleObj name="Chart" r:id="rId4" imgW="6915388" imgH="3372088" progId="Excel.Chart.8">
                  <p:embed/>
                </p:oleObj>
              </mc:Choice>
              <mc:Fallback>
                <p:oleObj name="Chart" r:id="rId4" imgW="6915388" imgH="3372088" progId="Excel.Chart.8">
                  <p:embed/>
                  <p:pic>
                    <p:nvPicPr>
                      <p:cNvPr id="109572" name="Object 4">
                        <a:extLst>
                          <a:ext uri="{FF2B5EF4-FFF2-40B4-BE49-F238E27FC236}">
                            <a16:creationId xmlns:a16="http://schemas.microsoft.com/office/drawing/2014/main" id="{0321C0F3-C2BA-F26E-5AFF-957A9B69A8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858" y="1645353"/>
                        <a:ext cx="6736209" cy="3284468"/>
                      </a:xfrm>
                      <a:prstGeom prst="rect">
                        <a:avLst/>
                      </a:prstGeom>
                      <a:noFill/>
                      <a:ln>
                        <a:noFill/>
                      </a:ln>
                    </p:spPr>
                  </p:pic>
                </p:oleObj>
              </mc:Fallback>
            </mc:AlternateContent>
          </a:graphicData>
        </a:graphic>
      </p:graphicFrame>
    </p:spTree>
    <p:custDataLst>
      <p:tags r:id="rId1"/>
    </p:custData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72AAF731-C129-A3F5-7F6C-808DF311B9DA}"/>
              </a:ext>
            </a:extLst>
          </p:cNvPr>
          <p:cNvSpPr>
            <a:spLocks noGrp="1" noChangeArrowheads="1"/>
          </p:cNvSpPr>
          <p:nvPr>
            <p:ph type="title"/>
          </p:nvPr>
        </p:nvSpPr>
        <p:spPr/>
        <p:txBody>
          <a:bodyPr/>
          <a:lstStyle/>
          <a:p>
            <a:pPr eaLnBrk="1" hangingPunct="1"/>
            <a:r>
              <a:rPr lang="en-US" altLang="en-US" sz="3600">
                <a:solidFill>
                  <a:srgbClr val="0070C0"/>
                </a:solidFill>
              </a:rPr>
              <a:t>NH Dual Diagnosis Study (1989-1994)</a:t>
            </a:r>
          </a:p>
        </p:txBody>
      </p:sp>
      <p:sp>
        <p:nvSpPr>
          <p:cNvPr id="111621" name="Slide Number Placeholder 1">
            <a:extLst>
              <a:ext uri="{FF2B5EF4-FFF2-40B4-BE49-F238E27FC236}">
                <a16:creationId xmlns:a16="http://schemas.microsoft.com/office/drawing/2014/main" id="{6F5A5C48-C75F-E1F0-573B-3BE24FB70DE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73E55910-473A-4AAD-B048-F8C7694FD433}" type="slidenum">
              <a:rPr lang="en-US" altLang="en-US" sz="1400" smtClean="0"/>
              <a:pPr>
                <a:spcBef>
                  <a:spcPct val="0"/>
                </a:spcBef>
                <a:buClrTx/>
                <a:buSzTx/>
                <a:buFontTx/>
                <a:buNone/>
              </a:pPr>
              <a:t>53</a:t>
            </a:fld>
            <a:endParaRPr lang="en-US" altLang="en-US" sz="1400"/>
          </a:p>
        </p:txBody>
      </p:sp>
      <p:graphicFrame>
        <p:nvGraphicFramePr>
          <p:cNvPr id="111619" name="Object 3">
            <a:extLst>
              <a:ext uri="{FF2B5EF4-FFF2-40B4-BE49-F238E27FC236}">
                <a16:creationId xmlns:a16="http://schemas.microsoft.com/office/drawing/2014/main" id="{131E5679-7E61-D3BB-9557-E83CAE03DD27}"/>
              </a:ext>
            </a:extLst>
          </p:cNvPr>
          <p:cNvGraphicFramePr>
            <a:graphicFrameLocks noChangeAspect="1"/>
          </p:cNvGraphicFramePr>
          <p:nvPr>
            <p:extLst>
              <p:ext uri="{D42A27DB-BD31-4B8C-83A1-F6EECF244321}">
                <p14:modId xmlns:p14="http://schemas.microsoft.com/office/powerpoint/2010/main" val="1944997428"/>
              </p:ext>
            </p:extLst>
          </p:nvPr>
        </p:nvGraphicFramePr>
        <p:xfrm>
          <a:off x="539256" y="2154888"/>
          <a:ext cx="6939249" cy="3357745"/>
        </p:xfrm>
        <a:graphic>
          <a:graphicData uri="http://schemas.openxmlformats.org/presentationml/2006/ole">
            <mc:AlternateContent xmlns:mc="http://schemas.openxmlformats.org/markup-compatibility/2006">
              <mc:Choice xmlns:v="urn:schemas-microsoft-com:vml" Requires="v">
                <p:oleObj name="Chart" r:id="rId4" imgW="6972538" imgH="3010138" progId="Excel.Chart.8">
                  <p:embed/>
                </p:oleObj>
              </mc:Choice>
              <mc:Fallback>
                <p:oleObj name="Chart" r:id="rId4" imgW="6972538" imgH="3010138" progId="Excel.Chart.8">
                  <p:embed/>
                  <p:pic>
                    <p:nvPicPr>
                      <p:cNvPr id="111619" name="Object 3">
                        <a:extLst>
                          <a:ext uri="{FF2B5EF4-FFF2-40B4-BE49-F238E27FC236}">
                            <a16:creationId xmlns:a16="http://schemas.microsoft.com/office/drawing/2014/main" id="{131E5679-7E61-D3BB-9557-E83CAE03DD2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256" y="2154888"/>
                        <a:ext cx="6939249" cy="3357745"/>
                      </a:xfrm>
                      <a:prstGeom prst="rect">
                        <a:avLst/>
                      </a:prstGeom>
                      <a:solidFill>
                        <a:schemeClr val="bg1"/>
                      </a:solidFill>
                      <a:ln>
                        <a:noFill/>
                      </a:ln>
                    </p:spPr>
                  </p:pic>
                </p:oleObj>
              </mc:Fallback>
            </mc:AlternateContent>
          </a:graphicData>
        </a:graphic>
      </p:graphicFrame>
      <p:sp>
        <p:nvSpPr>
          <p:cNvPr id="111620" name="Text Box 4">
            <a:extLst>
              <a:ext uri="{FF2B5EF4-FFF2-40B4-BE49-F238E27FC236}">
                <a16:creationId xmlns:a16="http://schemas.microsoft.com/office/drawing/2014/main" id="{5C624C7F-3A2E-040B-F0C1-E4DFC26A88E5}"/>
              </a:ext>
            </a:extLst>
          </p:cNvPr>
          <p:cNvSpPr txBox="1">
            <a:spLocks noChangeArrowheads="1"/>
          </p:cNvSpPr>
          <p:nvPr/>
        </p:nvSpPr>
        <p:spPr bwMode="auto">
          <a:xfrm>
            <a:off x="542144" y="6120984"/>
            <a:ext cx="65532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ctr">
              <a:spcBef>
                <a:spcPct val="50000"/>
              </a:spcBef>
              <a:buClrTx/>
              <a:buSzTx/>
              <a:buFontTx/>
              <a:buNone/>
            </a:pPr>
            <a:r>
              <a:rPr lang="en-US" altLang="en-US" sz="1600">
                <a:solidFill>
                  <a:srgbClr val="000000"/>
                </a:solidFill>
                <a:latin typeface="Arial" panose="020B0604020202020204" pitchFamily="34" charset="0"/>
              </a:rPr>
              <a:t>Arrests and Incarcerations decline as persons treated for dual disorders recover from substance abuse.</a:t>
            </a:r>
            <a:endParaRPr lang="en-US" altLang="en-US" sz="1600">
              <a:latin typeface="Times" panose="02020603050405020304" pitchFamily="18" charset="0"/>
            </a:endParaRPr>
          </a:p>
        </p:txBody>
      </p:sp>
    </p:spTree>
    <p:custDataLst>
      <p:tags r:id="rId1"/>
    </p:custData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0FFC70F5-7D99-AE9E-FAB1-7DA5DC79C5C5}"/>
              </a:ext>
            </a:extLst>
          </p:cNvPr>
          <p:cNvSpPr>
            <a:spLocks noGrp="1" noChangeArrowheads="1"/>
          </p:cNvSpPr>
          <p:nvPr>
            <p:ph type="title"/>
          </p:nvPr>
        </p:nvSpPr>
        <p:spPr/>
        <p:txBody>
          <a:bodyPr>
            <a:normAutofit fontScale="90000"/>
          </a:bodyPr>
          <a:lstStyle/>
          <a:p>
            <a:pPr eaLnBrk="1" hangingPunct="1"/>
            <a:r>
              <a:rPr lang="en-US" altLang="en-US">
                <a:solidFill>
                  <a:srgbClr val="0070C0"/>
                </a:solidFill>
              </a:rPr>
              <a:t>How do people obtain remission from dual disorders?</a:t>
            </a:r>
          </a:p>
        </p:txBody>
      </p:sp>
      <p:sp>
        <p:nvSpPr>
          <p:cNvPr id="70659" name="Rectangle 3">
            <a:extLst>
              <a:ext uri="{FF2B5EF4-FFF2-40B4-BE49-F238E27FC236}">
                <a16:creationId xmlns:a16="http://schemas.microsoft.com/office/drawing/2014/main" id="{A2B8815A-85E1-D602-4FD4-1AB96C140390}"/>
              </a:ext>
            </a:extLst>
          </p:cNvPr>
          <p:cNvSpPr>
            <a:spLocks noGrp="1" noChangeArrowheads="1"/>
          </p:cNvSpPr>
          <p:nvPr>
            <p:ph idx="1"/>
          </p:nvPr>
        </p:nvSpPr>
        <p:spPr/>
        <p:txBody>
          <a:bodyPr/>
          <a:lstStyle/>
          <a:p>
            <a:pPr eaLnBrk="1" hangingPunct="1">
              <a:defRPr/>
            </a:pPr>
            <a:endParaRPr lang="en-US" altLang="en-US" dirty="0"/>
          </a:p>
          <a:p>
            <a:pPr eaLnBrk="1" hangingPunct="1">
              <a:defRPr/>
            </a:pPr>
            <a:r>
              <a:rPr lang="en-US" altLang="en-US" dirty="0"/>
              <a:t>Stable housing</a:t>
            </a:r>
          </a:p>
          <a:p>
            <a:pPr eaLnBrk="1" hangingPunct="1">
              <a:defRPr/>
            </a:pPr>
            <a:r>
              <a:rPr lang="en-US" altLang="en-US" dirty="0"/>
              <a:t>Sober support network/family</a:t>
            </a:r>
          </a:p>
          <a:p>
            <a:pPr eaLnBrk="1" hangingPunct="1">
              <a:defRPr/>
            </a:pPr>
            <a:r>
              <a:rPr lang="en-US" altLang="en-US" dirty="0"/>
              <a:t>Regular meaningful activity</a:t>
            </a:r>
          </a:p>
          <a:p>
            <a:pPr eaLnBrk="1" hangingPunct="1">
              <a:defRPr/>
            </a:pPr>
            <a:r>
              <a:rPr lang="en-US" altLang="en-US" dirty="0"/>
              <a:t>Trusting clinical relationship</a:t>
            </a:r>
          </a:p>
          <a:p>
            <a:pPr eaLnBrk="1" hangingPunct="1">
              <a:defRPr/>
            </a:pPr>
            <a:endParaRPr lang="en-US" altLang="en-US" sz="1400" dirty="0"/>
          </a:p>
          <a:p>
            <a:pPr eaLnBrk="1" hangingPunct="1">
              <a:defRPr/>
            </a:pPr>
            <a:endParaRPr lang="en-US" altLang="en-US" sz="1400" dirty="0"/>
          </a:p>
          <a:p>
            <a:pPr marL="0" indent="0" eaLnBrk="1" hangingPunct="1">
              <a:buNone/>
              <a:defRPr/>
            </a:pPr>
            <a:r>
              <a:rPr lang="en-US" altLang="en-US" sz="1400" dirty="0" err="1"/>
              <a:t>Alverson</a:t>
            </a:r>
            <a:r>
              <a:rPr lang="en-US" altLang="en-US" sz="1400" dirty="0"/>
              <a:t> et al, Comm MH J, 2000</a:t>
            </a:r>
          </a:p>
        </p:txBody>
      </p:sp>
      <p:sp>
        <p:nvSpPr>
          <p:cNvPr id="113668" name="Slide Number Placeholder 1">
            <a:extLst>
              <a:ext uri="{FF2B5EF4-FFF2-40B4-BE49-F238E27FC236}">
                <a16:creationId xmlns:a16="http://schemas.microsoft.com/office/drawing/2014/main" id="{578AFA6C-631E-CBD2-5E13-6943F70E1472}"/>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A0BBD97E-5E73-42D9-903D-6775F3F27D64}" type="slidenum">
              <a:rPr lang="en-US" altLang="en-US" sz="1400" smtClean="0"/>
              <a:pPr>
                <a:spcBef>
                  <a:spcPct val="0"/>
                </a:spcBef>
                <a:buClrTx/>
                <a:buSzTx/>
                <a:buFontTx/>
                <a:buNone/>
              </a:pPr>
              <a:t>54</a:t>
            </a:fld>
            <a:endParaRPr lang="en-US" altLang="en-US" sz="1400"/>
          </a:p>
        </p:txBody>
      </p:sp>
    </p:spTree>
    <p:custDataLst>
      <p:tags r:id="rId1"/>
    </p:custData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FBD3916D-5691-8AA1-0E1D-6500F835D565}"/>
              </a:ext>
            </a:extLst>
          </p:cNvPr>
          <p:cNvSpPr>
            <a:spLocks noGrp="1" noChangeArrowheads="1"/>
          </p:cNvSpPr>
          <p:nvPr>
            <p:ph type="title"/>
          </p:nvPr>
        </p:nvSpPr>
        <p:spPr/>
        <p:txBody>
          <a:bodyPr/>
          <a:lstStyle/>
          <a:p>
            <a:pPr eaLnBrk="1" hangingPunct="1"/>
            <a:r>
              <a:rPr lang="en-US" altLang="en-US">
                <a:solidFill>
                  <a:srgbClr val="0070C0"/>
                </a:solidFill>
              </a:rPr>
              <a:t>Treatment Factors For Recovery</a:t>
            </a:r>
          </a:p>
        </p:txBody>
      </p:sp>
      <p:sp>
        <p:nvSpPr>
          <p:cNvPr id="71683" name="Rectangle 3">
            <a:extLst>
              <a:ext uri="{FF2B5EF4-FFF2-40B4-BE49-F238E27FC236}">
                <a16:creationId xmlns:a16="http://schemas.microsoft.com/office/drawing/2014/main" id="{9A83D2D1-788F-02FC-ADC7-8FBAC43A626F}"/>
              </a:ext>
            </a:extLst>
          </p:cNvPr>
          <p:cNvSpPr>
            <a:spLocks noGrp="1" noChangeArrowheads="1"/>
          </p:cNvSpPr>
          <p:nvPr>
            <p:ph idx="1"/>
          </p:nvPr>
        </p:nvSpPr>
        <p:spPr/>
        <p:txBody>
          <a:bodyPr/>
          <a:lstStyle/>
          <a:p>
            <a:pPr eaLnBrk="1" hangingPunct="1">
              <a:defRPr/>
            </a:pPr>
            <a:r>
              <a:rPr lang="en-US" altLang="en-US"/>
              <a:t>Integration of mental health and substance abuse treatment</a:t>
            </a:r>
          </a:p>
          <a:p>
            <a:pPr eaLnBrk="1" hangingPunct="1">
              <a:defRPr/>
            </a:pPr>
            <a:r>
              <a:rPr lang="en-US" altLang="en-US"/>
              <a:t>Stage-wise interventions</a:t>
            </a:r>
          </a:p>
          <a:p>
            <a:pPr eaLnBrk="1" hangingPunct="1">
              <a:defRPr/>
            </a:pPr>
            <a:r>
              <a:rPr lang="en-US" altLang="en-US"/>
              <a:t>Assertive outreach </a:t>
            </a:r>
          </a:p>
          <a:p>
            <a:pPr eaLnBrk="1" hangingPunct="1">
              <a:defRPr/>
            </a:pPr>
            <a:r>
              <a:rPr lang="en-US" altLang="en-US"/>
              <a:t>Motivational counseling</a:t>
            </a:r>
          </a:p>
          <a:p>
            <a:pPr eaLnBrk="1" hangingPunct="1">
              <a:defRPr/>
            </a:pPr>
            <a:r>
              <a:rPr lang="en-US" altLang="en-US"/>
              <a:t>Substance abuse counseling</a:t>
            </a:r>
          </a:p>
        </p:txBody>
      </p:sp>
      <p:sp>
        <p:nvSpPr>
          <p:cNvPr id="115716" name="Slide Number Placeholder 1">
            <a:extLst>
              <a:ext uri="{FF2B5EF4-FFF2-40B4-BE49-F238E27FC236}">
                <a16:creationId xmlns:a16="http://schemas.microsoft.com/office/drawing/2014/main" id="{38C54186-F5DF-A893-396B-F25B2DF56F5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CB2D3284-2C5A-4E60-87F3-8908E9145B7F}" type="slidenum">
              <a:rPr lang="en-US" altLang="en-US" sz="1400" smtClean="0"/>
              <a:pPr>
                <a:spcBef>
                  <a:spcPct val="0"/>
                </a:spcBef>
                <a:buClrTx/>
                <a:buSzTx/>
                <a:buFontTx/>
                <a:buNone/>
              </a:pPr>
              <a:t>55</a:t>
            </a:fld>
            <a:endParaRPr lang="en-US" altLang="en-US" sz="1400"/>
          </a:p>
        </p:txBody>
      </p:sp>
    </p:spTree>
    <p:custDataLst>
      <p:tags r:id="rId1"/>
    </p:custData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C0DD7AA3-1E03-5EA5-DBEA-35AB87CC41E6}"/>
              </a:ext>
            </a:extLst>
          </p:cNvPr>
          <p:cNvSpPr>
            <a:spLocks noGrp="1" noChangeArrowheads="1"/>
          </p:cNvSpPr>
          <p:nvPr>
            <p:ph type="title"/>
          </p:nvPr>
        </p:nvSpPr>
        <p:spPr/>
        <p:txBody>
          <a:bodyPr>
            <a:normAutofit fontScale="90000"/>
          </a:bodyPr>
          <a:lstStyle/>
          <a:p>
            <a:pPr eaLnBrk="1" hangingPunct="1"/>
            <a:r>
              <a:rPr lang="en-US" altLang="en-US">
                <a:solidFill>
                  <a:srgbClr val="0070C0"/>
                </a:solidFill>
              </a:rPr>
              <a:t>Treatment Factors For Recovery</a:t>
            </a:r>
            <a:br>
              <a:rPr lang="en-US" altLang="en-US">
                <a:solidFill>
                  <a:srgbClr val="0070C0"/>
                </a:solidFill>
              </a:rPr>
            </a:br>
            <a:r>
              <a:rPr lang="en-US" altLang="en-US" sz="2400">
                <a:solidFill>
                  <a:srgbClr val="0070C0"/>
                </a:solidFill>
              </a:rPr>
              <a:t>(cont.)</a:t>
            </a:r>
            <a:endParaRPr lang="en-US" altLang="en-US">
              <a:solidFill>
                <a:srgbClr val="0070C0"/>
              </a:solidFill>
            </a:endParaRPr>
          </a:p>
        </p:txBody>
      </p:sp>
      <p:sp>
        <p:nvSpPr>
          <p:cNvPr id="72707" name="Rectangle 3">
            <a:extLst>
              <a:ext uri="{FF2B5EF4-FFF2-40B4-BE49-F238E27FC236}">
                <a16:creationId xmlns:a16="http://schemas.microsoft.com/office/drawing/2014/main" id="{2AF43B4B-740A-128E-61B2-DC55B150E3D4}"/>
              </a:ext>
            </a:extLst>
          </p:cNvPr>
          <p:cNvSpPr>
            <a:spLocks noGrp="1" noChangeArrowheads="1"/>
          </p:cNvSpPr>
          <p:nvPr>
            <p:ph idx="1"/>
          </p:nvPr>
        </p:nvSpPr>
        <p:spPr/>
        <p:txBody>
          <a:bodyPr/>
          <a:lstStyle/>
          <a:p>
            <a:pPr eaLnBrk="1" hangingPunct="1">
              <a:defRPr/>
            </a:pPr>
            <a:r>
              <a:rPr lang="en-US" altLang="en-US"/>
              <a:t>Social support interventions</a:t>
            </a:r>
          </a:p>
          <a:p>
            <a:pPr eaLnBrk="1" hangingPunct="1">
              <a:defRPr/>
            </a:pPr>
            <a:r>
              <a:rPr lang="en-US" altLang="en-US"/>
              <a:t>Rehabilitation of skills</a:t>
            </a:r>
          </a:p>
          <a:p>
            <a:pPr eaLnBrk="1" hangingPunct="1">
              <a:defRPr/>
            </a:pPr>
            <a:r>
              <a:rPr lang="en-US" altLang="en-US"/>
              <a:t>Long term perspective</a:t>
            </a:r>
          </a:p>
          <a:p>
            <a:pPr eaLnBrk="1" hangingPunct="1">
              <a:defRPr/>
            </a:pPr>
            <a:r>
              <a:rPr lang="en-US" altLang="en-US"/>
              <a:t>Cultural Sensitivity and competence</a:t>
            </a:r>
          </a:p>
          <a:p>
            <a:pPr eaLnBrk="1" hangingPunct="1">
              <a:defRPr/>
            </a:pPr>
            <a:r>
              <a:rPr lang="en-US" altLang="en-US"/>
              <a:t>Program fidelity</a:t>
            </a:r>
          </a:p>
        </p:txBody>
      </p:sp>
      <p:sp>
        <p:nvSpPr>
          <p:cNvPr id="117764" name="Slide Number Placeholder 1">
            <a:extLst>
              <a:ext uri="{FF2B5EF4-FFF2-40B4-BE49-F238E27FC236}">
                <a16:creationId xmlns:a16="http://schemas.microsoft.com/office/drawing/2014/main" id="{A65CC0C9-1D64-67E5-9680-857A78C840D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3CE16A9E-80F9-4B10-9262-015B8F2F29D2}" type="slidenum">
              <a:rPr lang="en-US" altLang="en-US" sz="1400" smtClean="0"/>
              <a:pPr>
                <a:spcBef>
                  <a:spcPct val="0"/>
                </a:spcBef>
                <a:buClrTx/>
                <a:buSzTx/>
                <a:buFontTx/>
                <a:buNone/>
              </a:pPr>
              <a:t>56</a:t>
            </a:fld>
            <a:endParaRPr lang="en-US" altLang="en-US" sz="1400"/>
          </a:p>
        </p:txBody>
      </p:sp>
    </p:spTree>
    <p:custDataLst>
      <p:tags r:id="rId1"/>
    </p:custData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290E5576-36A3-0B26-04A1-F46598E24E3A}"/>
              </a:ext>
            </a:extLst>
          </p:cNvPr>
          <p:cNvSpPr>
            <a:spLocks noGrp="1" noChangeArrowheads="1"/>
          </p:cNvSpPr>
          <p:nvPr>
            <p:ph type="title"/>
          </p:nvPr>
        </p:nvSpPr>
        <p:spPr/>
        <p:txBody>
          <a:bodyPr/>
          <a:lstStyle/>
          <a:p>
            <a:pPr eaLnBrk="1" hangingPunct="1"/>
            <a:r>
              <a:rPr lang="en-US" altLang="en-US">
                <a:solidFill>
                  <a:srgbClr val="0070C0"/>
                </a:solidFill>
              </a:rPr>
              <a:t>Acknowledgements</a:t>
            </a:r>
          </a:p>
        </p:txBody>
      </p:sp>
      <p:sp>
        <p:nvSpPr>
          <p:cNvPr id="189443" name="Rectangle 3">
            <a:extLst>
              <a:ext uri="{FF2B5EF4-FFF2-40B4-BE49-F238E27FC236}">
                <a16:creationId xmlns:a16="http://schemas.microsoft.com/office/drawing/2014/main" id="{A825F508-7B08-AFE1-DA0E-872D28A31E9D}"/>
              </a:ext>
            </a:extLst>
          </p:cNvPr>
          <p:cNvSpPr>
            <a:spLocks noGrp="1" noChangeArrowheads="1"/>
          </p:cNvSpPr>
          <p:nvPr>
            <p:ph idx="1"/>
          </p:nvPr>
        </p:nvSpPr>
        <p:spPr/>
        <p:txBody>
          <a:bodyPr vert="horz" lIns="91440" tIns="45720" rIns="91440" bIns="45720" rtlCol="0" anchor="t">
            <a:noAutofit/>
          </a:bodyPr>
          <a:lstStyle/>
          <a:p>
            <a:pPr eaLnBrk="1" hangingPunct="1">
              <a:lnSpc>
                <a:spcPct val="90000"/>
              </a:lnSpc>
              <a:defRPr/>
            </a:pPr>
            <a:r>
              <a:rPr lang="en-US" sz="2000"/>
              <a:t>Many slides were adapted from a May 2002 presentation by Mary F. Brunette, MD from Dartmouth, New Hampshire</a:t>
            </a:r>
          </a:p>
          <a:p>
            <a:pPr>
              <a:lnSpc>
                <a:spcPct val="90000"/>
              </a:lnSpc>
              <a:defRPr/>
            </a:pPr>
            <a:r>
              <a:rPr lang="en-US" sz="2000"/>
              <a:t>GAINS Center “Screening and Assessment of Co-Occurring Disorders in the Justice System” April 1997, RH Peters &amp; MG </a:t>
            </a:r>
            <a:r>
              <a:rPr lang="en-US" sz="2000" err="1"/>
              <a:t>Bartoi</a:t>
            </a:r>
            <a:r>
              <a:rPr lang="en-US" sz="2000"/>
              <a:t> </a:t>
            </a:r>
          </a:p>
          <a:p>
            <a:pPr lvl="1">
              <a:lnSpc>
                <a:spcPct val="90000"/>
              </a:lnSpc>
              <a:buNone/>
              <a:defRPr/>
            </a:pPr>
            <a:r>
              <a:rPr lang="en-US" sz="2000"/>
              <a:t>    (see </a:t>
            </a:r>
            <a:r>
              <a:rPr lang="en-US" sz="2000">
                <a:hlinkClick r:id="rId4"/>
              </a:rPr>
              <a:t>www.gainsctr.com</a:t>
            </a:r>
            <a:r>
              <a:rPr lang="en-US" sz="2000"/>
              <a:t>)</a:t>
            </a:r>
          </a:p>
          <a:p>
            <a:pPr eaLnBrk="1" hangingPunct="1">
              <a:lnSpc>
                <a:spcPct val="90000"/>
              </a:lnSpc>
              <a:defRPr/>
            </a:pPr>
            <a:r>
              <a:rPr lang="en-US" sz="2000"/>
              <a:t>Special thanks to Dr Smith, CIT Program for this cross-training opportunity!</a:t>
            </a:r>
          </a:p>
        </p:txBody>
      </p:sp>
      <p:sp>
        <p:nvSpPr>
          <p:cNvPr id="119812" name="Slide Number Placeholder 1">
            <a:extLst>
              <a:ext uri="{FF2B5EF4-FFF2-40B4-BE49-F238E27FC236}">
                <a16:creationId xmlns:a16="http://schemas.microsoft.com/office/drawing/2014/main" id="{99131ECC-3EE1-5589-4043-B7737431013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A789659F-3AC0-4C52-8096-7D962C17F073}" type="slidenum">
              <a:rPr lang="en-US" altLang="en-US" sz="1400" smtClean="0"/>
              <a:pPr>
                <a:spcBef>
                  <a:spcPct val="0"/>
                </a:spcBef>
                <a:buClrTx/>
                <a:buSzTx/>
                <a:buFontTx/>
                <a:buNone/>
              </a:pPr>
              <a:t>57</a:t>
            </a:fld>
            <a:endParaRPr lang="en-US" altLang="en-US" sz="140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D3F1F89-FB1A-05E5-7AF8-EFF2B8F0CEEB}"/>
              </a:ext>
            </a:extLst>
          </p:cNvPr>
          <p:cNvSpPr>
            <a:spLocks noGrp="1" noChangeArrowheads="1"/>
          </p:cNvSpPr>
          <p:nvPr>
            <p:ph type="title"/>
          </p:nvPr>
        </p:nvSpPr>
        <p:spPr/>
        <p:txBody>
          <a:bodyPr/>
          <a:lstStyle/>
          <a:p>
            <a:pPr eaLnBrk="1" hangingPunct="1"/>
            <a:r>
              <a:rPr lang="en-US" altLang="en-US">
                <a:solidFill>
                  <a:srgbClr val="0070C0"/>
                </a:solidFill>
              </a:rPr>
              <a:t>Why focus on dual disorders?</a:t>
            </a:r>
          </a:p>
        </p:txBody>
      </p:sp>
      <p:sp>
        <p:nvSpPr>
          <p:cNvPr id="13315" name="Rectangle 3">
            <a:extLst>
              <a:ext uri="{FF2B5EF4-FFF2-40B4-BE49-F238E27FC236}">
                <a16:creationId xmlns:a16="http://schemas.microsoft.com/office/drawing/2014/main" id="{54ACBC89-0A74-CE05-8E5E-6FCAA5F5768C}"/>
              </a:ext>
            </a:extLst>
          </p:cNvPr>
          <p:cNvSpPr>
            <a:spLocks noGrp="1" noChangeArrowheads="1"/>
          </p:cNvSpPr>
          <p:nvPr>
            <p:ph idx="1"/>
          </p:nvPr>
        </p:nvSpPr>
        <p:spPr/>
        <p:txBody>
          <a:bodyPr/>
          <a:lstStyle/>
          <a:p>
            <a:pPr eaLnBrk="1" hangingPunct="1">
              <a:defRPr/>
            </a:pPr>
            <a:r>
              <a:rPr lang="en-US" altLang="en-US"/>
              <a:t>Substance use disorders are common in people with severe mental illness </a:t>
            </a:r>
          </a:p>
          <a:p>
            <a:pPr eaLnBrk="1" hangingPunct="1">
              <a:defRPr/>
            </a:pPr>
            <a:r>
              <a:rPr lang="en-US" altLang="en-US"/>
              <a:t>Mental illness is common in people with substance use disorders</a:t>
            </a:r>
          </a:p>
          <a:p>
            <a:pPr eaLnBrk="1" hangingPunct="1">
              <a:defRPr/>
            </a:pPr>
            <a:r>
              <a:rPr lang="en-US" altLang="en-US"/>
              <a:t>Dual disorders lead to worse outcomes and higher costs than single disorders</a:t>
            </a:r>
          </a:p>
        </p:txBody>
      </p:sp>
      <p:sp>
        <p:nvSpPr>
          <p:cNvPr id="15364" name="Slide Number Placeholder 1">
            <a:extLst>
              <a:ext uri="{FF2B5EF4-FFF2-40B4-BE49-F238E27FC236}">
                <a16:creationId xmlns:a16="http://schemas.microsoft.com/office/drawing/2014/main" id="{98B3A302-89DE-9671-F90A-2A18B8957E3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225ADE2D-CE51-4616-811F-2FB569CE257A}" type="slidenum">
              <a:rPr lang="en-US" altLang="en-US" sz="1400" smtClean="0"/>
              <a:pPr>
                <a:spcBef>
                  <a:spcPct val="0"/>
                </a:spcBef>
                <a:buClrTx/>
                <a:buSzTx/>
                <a:buFontTx/>
                <a:buNone/>
              </a:pPr>
              <a:t>6</a:t>
            </a:fld>
            <a:endParaRPr lang="en-US" altLang="en-US" sz="1400"/>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PQuestion">
            <a:extLst>
              <a:ext uri="{FF2B5EF4-FFF2-40B4-BE49-F238E27FC236}">
                <a16:creationId xmlns:a16="http://schemas.microsoft.com/office/drawing/2014/main" id="{3E45ACD6-921A-FF34-2E01-87D26B758B1A}"/>
              </a:ext>
            </a:extLst>
          </p:cNvPr>
          <p:cNvSpPr>
            <a:spLocks noGrp="1" noChangeArrowheads="1"/>
          </p:cNvSpPr>
          <p:nvPr>
            <p:ph type="title"/>
          </p:nvPr>
        </p:nvSpPr>
        <p:spPr>
          <a:xfrm>
            <a:off x="1233488" y="457200"/>
            <a:ext cx="5823679" cy="1143000"/>
          </a:xfrm>
        </p:spPr>
        <p:txBody>
          <a:bodyPr>
            <a:normAutofit fontScale="90000"/>
          </a:bodyPr>
          <a:lstStyle/>
          <a:p>
            <a:r>
              <a:rPr lang="en-US" altLang="en-US" sz="4000">
                <a:solidFill>
                  <a:srgbClr val="0070C0"/>
                </a:solidFill>
              </a:rPr>
              <a:t>Patients with dual disorders usually recover within 12 months</a:t>
            </a:r>
            <a:r>
              <a:rPr lang="en-US" altLang="en-US">
                <a:solidFill>
                  <a:srgbClr val="0070C0"/>
                </a:solidFill>
              </a:rPr>
              <a:t>.</a:t>
            </a:r>
          </a:p>
        </p:txBody>
      </p:sp>
      <p:sp>
        <p:nvSpPr>
          <p:cNvPr id="3" name="TPAnswers">
            <a:extLst>
              <a:ext uri="{FF2B5EF4-FFF2-40B4-BE49-F238E27FC236}">
                <a16:creationId xmlns:a16="http://schemas.microsoft.com/office/drawing/2014/main" id="{872BCB9F-2550-E4F0-D6C6-12042655A23D}"/>
              </a:ext>
            </a:extLst>
          </p:cNvPr>
          <p:cNvSpPr>
            <a:spLocks noGrp="1"/>
          </p:cNvSpPr>
          <p:nvPr>
            <p:ph type="body" idx="1"/>
            <p:custDataLst>
              <p:tags r:id="rId2"/>
            </p:custDataLst>
          </p:nvPr>
        </p:nvSpPr>
        <p:spPr>
          <a:xfrm>
            <a:off x="1307892" y="2615784"/>
            <a:ext cx="3124200" cy="4114800"/>
          </a:xfrm>
        </p:spPr>
        <p:txBody>
          <a:bodyPr>
            <a:noAutofit/>
          </a:bodyPr>
          <a:lstStyle/>
          <a:p>
            <a:pPr marL="514350" indent="-514350">
              <a:spcAft>
                <a:spcPts val="0"/>
              </a:spcAft>
              <a:buFont typeface="Wingdings" panose="05000000000000000000" pitchFamily="2" charset="2"/>
              <a:buAutoNum type="arabicPeriod"/>
              <a:defRPr/>
            </a:pPr>
            <a:r>
              <a:rPr lang="en-US"/>
              <a:t>True</a:t>
            </a:r>
          </a:p>
          <a:p>
            <a:pPr marL="514350" indent="-514350">
              <a:spcAft>
                <a:spcPts val="0"/>
              </a:spcAft>
              <a:buFont typeface="Wingdings" panose="05000000000000000000" pitchFamily="2" charset="2"/>
              <a:buAutoNum type="arabicPeriod"/>
              <a:defRPr/>
            </a:pPr>
            <a:r>
              <a:rPr lang="en-US"/>
              <a:t>False	</a:t>
            </a:r>
          </a:p>
        </p:txBody>
      </p:sp>
      <p:sp>
        <p:nvSpPr>
          <p:cNvPr id="17411" name="Slide Number Placeholder 3">
            <a:extLst>
              <a:ext uri="{FF2B5EF4-FFF2-40B4-BE49-F238E27FC236}">
                <a16:creationId xmlns:a16="http://schemas.microsoft.com/office/drawing/2014/main" id="{ADF1E790-E1B0-3C95-8B50-D9F2AF5B2D1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2155E0B1-A864-4CEA-AD7A-095A0E2413E9}" type="slidenum">
              <a:rPr lang="en-US" altLang="en-US" sz="1400" smtClean="0"/>
              <a:pPr>
                <a:spcBef>
                  <a:spcPct val="0"/>
                </a:spcBef>
                <a:buClrTx/>
                <a:buSzTx/>
                <a:buFontTx/>
                <a:buNone/>
              </a:pPr>
              <a:t>7</a:t>
            </a:fld>
            <a:endParaRPr lang="en-US" altLang="en-US" sz="1400"/>
          </a:p>
        </p:txBody>
      </p:sp>
      <p:graphicFrame>
        <p:nvGraphicFramePr>
          <p:cNvPr id="5" name="TPChart">
            <a:extLst>
              <a:ext uri="{FF2B5EF4-FFF2-40B4-BE49-F238E27FC236}">
                <a16:creationId xmlns:a16="http://schemas.microsoft.com/office/drawing/2014/main" id="{414F169A-90B2-E6FE-7B19-5290F06588C2}"/>
              </a:ext>
            </a:extLst>
          </p:cNvPr>
          <p:cNvGraphicFramePr>
            <a:graphicFrameLocks noChangeAspect="1"/>
          </p:cNvGraphicFramePr>
          <p:nvPr>
            <p:custDataLst>
              <p:tags r:id="rId3"/>
            </p:custDataLst>
            <p:extLst>
              <p:ext uri="{D42A27DB-BD31-4B8C-83A1-F6EECF244321}">
                <p14:modId xmlns:p14="http://schemas.microsoft.com/office/powerpoint/2010/main" val="4258360009"/>
              </p:ext>
            </p:extLst>
          </p:nvPr>
        </p:nvGraphicFramePr>
        <p:xfrm>
          <a:off x="2759648" y="-122836"/>
          <a:ext cx="4572000" cy="5143500"/>
        </p:xfrm>
        <a:graphic>
          <a:graphicData uri="http://schemas.openxmlformats.org/presentationml/2006/ole">
            <mc:AlternateContent xmlns:mc="http://schemas.openxmlformats.org/markup-compatibility/2006">
              <mc:Choice xmlns:v="urn:schemas-microsoft-com:vml" Requires="v">
                <p:oleObj name="Chart" r:id="rId7" imgW="4571910" imgH="5143500" progId="MSGraph.Chart.8">
                  <p:embed followColorScheme="full"/>
                </p:oleObj>
              </mc:Choice>
              <mc:Fallback>
                <p:oleObj name="Chart" r:id="rId7" imgW="4571910" imgH="5143500" progId="MSGraph.Chart.8">
                  <p:embed followColorScheme="full"/>
                  <p:pic>
                    <p:nvPicPr>
                      <p:cNvPr id="5" name="TPChart">
                        <a:extLst>
                          <a:ext uri="{FF2B5EF4-FFF2-40B4-BE49-F238E27FC236}">
                            <a16:creationId xmlns:a16="http://schemas.microsoft.com/office/drawing/2014/main" id="{414F169A-90B2-E6FE-7B19-5290F06588C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59648" y="-122836"/>
                        <a:ext cx="4572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PCountdownTrigger">
            <a:extLst>
              <a:ext uri="{FF2B5EF4-FFF2-40B4-BE49-F238E27FC236}">
                <a16:creationId xmlns:a16="http://schemas.microsoft.com/office/drawing/2014/main" id="{79C43E91-F8A5-8CCD-AEE9-1DD609A275A8}"/>
              </a:ext>
            </a:extLst>
          </p:cNvPr>
          <p:cNvSpPr>
            <a:spLocks noChangeArrowheads="1"/>
          </p:cNvSpPr>
          <p:nvPr/>
        </p:nvSpPr>
        <p:spPr bwMode="auto">
          <a:xfrm>
            <a:off x="0" y="0"/>
            <a:ext cx="12700" cy="12700"/>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grpSp>
        <p:nvGrpSpPr>
          <p:cNvPr id="17415" name="TPCountdown">
            <a:extLst>
              <a:ext uri="{FF2B5EF4-FFF2-40B4-BE49-F238E27FC236}">
                <a16:creationId xmlns:a16="http://schemas.microsoft.com/office/drawing/2014/main" id="{B3A61985-EBEE-A71F-644F-5E22BE6D70D8}"/>
              </a:ext>
            </a:extLst>
          </p:cNvPr>
          <p:cNvGrpSpPr>
            <a:grpSpLocks/>
          </p:cNvGrpSpPr>
          <p:nvPr>
            <p:custDataLst>
              <p:tags r:id="rId4"/>
            </p:custDataLst>
          </p:nvPr>
        </p:nvGrpSpPr>
        <p:grpSpPr bwMode="auto">
          <a:xfrm>
            <a:off x="8382000" y="6096000"/>
            <a:ext cx="635000" cy="635000"/>
            <a:chOff x="8318500" y="6032500"/>
            <a:chExt cx="635000" cy="635000"/>
          </a:xfrm>
        </p:grpSpPr>
        <p:sp>
          <p:nvSpPr>
            <p:cNvPr id="17416" name="CountdownShape">
              <a:extLst>
                <a:ext uri="{FF2B5EF4-FFF2-40B4-BE49-F238E27FC236}">
                  <a16:creationId xmlns:a16="http://schemas.microsoft.com/office/drawing/2014/main" id="{56EDFF8D-1B96-074D-65B4-A07C41F5BF73}"/>
                </a:ext>
              </a:extLst>
            </p:cNvPr>
            <p:cNvSpPr>
              <a:spLocks noChangeArrowheads="1"/>
            </p:cNvSpPr>
            <p:nvPr/>
          </p:nvSpPr>
          <p:spPr bwMode="auto">
            <a:xfrm>
              <a:off x="8318500" y="6032500"/>
              <a:ext cx="635000" cy="635000"/>
            </a:xfrm>
            <a:prstGeom prst="beve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eaLnBrk="1" hangingPunct="1">
                <a:spcBef>
                  <a:spcPct val="0"/>
                </a:spcBef>
                <a:buClrTx/>
                <a:buSzTx/>
                <a:buFontTx/>
                <a:buNone/>
              </a:pPr>
              <a:endParaRPr lang="en-US" altLang="en-US" sz="2400"/>
            </a:p>
          </p:txBody>
        </p:sp>
        <p:sp>
          <p:nvSpPr>
            <p:cNvPr id="17417" name="CountdownText">
              <a:extLst>
                <a:ext uri="{FF2B5EF4-FFF2-40B4-BE49-F238E27FC236}">
                  <a16:creationId xmlns:a16="http://schemas.microsoft.com/office/drawing/2014/main" id="{8E2539DA-3A35-0DCD-2C18-8AB965A7872B}"/>
                </a:ext>
              </a:extLst>
            </p:cNvPr>
            <p:cNvSpPr txBox="1">
              <a:spLocks noChangeArrowheads="1"/>
            </p:cNvSpPr>
            <p:nvPr/>
          </p:nvSpPr>
          <p:spPr bwMode="auto">
            <a:xfrm>
              <a:off x="8318500" y="6032500"/>
              <a:ext cx="635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lgn="ctr" eaLnBrk="1" hangingPunct="1">
                <a:spcBef>
                  <a:spcPct val="0"/>
                </a:spcBef>
                <a:buClrTx/>
                <a:buSzTx/>
                <a:buFontTx/>
                <a:buNone/>
              </a:pPr>
              <a:r>
                <a:rPr lang="en-US" altLang="en-US" sz="2400" b="1">
                  <a:latin typeface="Tahoma" panose="020B0604030504040204" pitchFamily="34" charset="0"/>
                </a:rPr>
                <a:t>10</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5" grpId="0"/>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a:extLst>
              <a:ext uri="{FF2B5EF4-FFF2-40B4-BE49-F238E27FC236}">
                <a16:creationId xmlns:a16="http://schemas.microsoft.com/office/drawing/2014/main" id="{DB9B58EA-34FD-5B3A-007E-EF8E53FCB594}"/>
              </a:ext>
            </a:extLst>
          </p:cNvPr>
          <p:cNvSpPr>
            <a:spLocks noGrp="1" noChangeArrowheads="1"/>
          </p:cNvSpPr>
          <p:nvPr>
            <p:ph type="title"/>
          </p:nvPr>
        </p:nvSpPr>
        <p:spPr/>
        <p:txBody>
          <a:bodyPr/>
          <a:lstStyle/>
          <a:p>
            <a:pPr eaLnBrk="1" hangingPunct="1"/>
            <a:r>
              <a:rPr lang="en-US" altLang="en-US">
                <a:solidFill>
                  <a:srgbClr val="0070C0"/>
                </a:solidFill>
              </a:rPr>
              <a:t>How common are these problems in Americans?</a:t>
            </a:r>
          </a:p>
        </p:txBody>
      </p:sp>
      <p:sp>
        <p:nvSpPr>
          <p:cNvPr id="18435" name="Rectangle 1027">
            <a:extLst>
              <a:ext uri="{FF2B5EF4-FFF2-40B4-BE49-F238E27FC236}">
                <a16:creationId xmlns:a16="http://schemas.microsoft.com/office/drawing/2014/main" id="{DC3DA14A-B7F7-2A28-C8A2-7BC88314F43F}"/>
              </a:ext>
            </a:extLst>
          </p:cNvPr>
          <p:cNvSpPr>
            <a:spLocks noGrp="1" noChangeArrowheads="1"/>
          </p:cNvSpPr>
          <p:nvPr>
            <p:ph sz="half" idx="1"/>
          </p:nvPr>
        </p:nvSpPr>
        <p:spPr/>
        <p:txBody>
          <a:bodyPr vert="horz" lIns="91440" tIns="45720" rIns="91440" bIns="45720" rtlCol="0" anchor="t">
            <a:normAutofit/>
          </a:bodyPr>
          <a:lstStyle/>
          <a:p>
            <a:pPr eaLnBrk="1" hangingPunct="1">
              <a:defRPr/>
            </a:pPr>
            <a:r>
              <a:rPr lang="en-US" altLang="en-US"/>
              <a:t>Mental illness</a:t>
            </a:r>
          </a:p>
          <a:p>
            <a:pPr lvl="1" eaLnBrk="1" hangingPunct="1">
              <a:defRPr/>
            </a:pPr>
            <a:r>
              <a:rPr lang="en-US" altLang="en-US" sz="2000"/>
              <a:t>Depression 15%</a:t>
            </a:r>
          </a:p>
          <a:p>
            <a:pPr lvl="1" eaLnBrk="1" hangingPunct="1">
              <a:defRPr/>
            </a:pPr>
            <a:r>
              <a:rPr lang="en-US" altLang="en-US" sz="2000"/>
              <a:t>Anxiety Disorders 13%</a:t>
            </a:r>
          </a:p>
          <a:p>
            <a:pPr lvl="1" eaLnBrk="1" hangingPunct="1">
              <a:defRPr/>
            </a:pPr>
            <a:r>
              <a:rPr lang="en-US" altLang="en-US" sz="2000"/>
              <a:t>Bipolar 1%</a:t>
            </a:r>
          </a:p>
          <a:p>
            <a:pPr lvl="1" eaLnBrk="1" hangingPunct="1">
              <a:defRPr/>
            </a:pPr>
            <a:r>
              <a:rPr lang="en-US" altLang="en-US" sz="2000"/>
              <a:t>Schizophrenia 1%</a:t>
            </a:r>
          </a:p>
          <a:p>
            <a:pPr lvl="1" eaLnBrk="1" hangingPunct="1">
              <a:defRPr/>
            </a:pPr>
            <a:endParaRPr lang="en-US" altLang="en-US" sz="2000"/>
          </a:p>
        </p:txBody>
      </p:sp>
      <p:sp>
        <p:nvSpPr>
          <p:cNvPr id="18436" name="Rectangle 1028">
            <a:extLst>
              <a:ext uri="{FF2B5EF4-FFF2-40B4-BE49-F238E27FC236}">
                <a16:creationId xmlns:a16="http://schemas.microsoft.com/office/drawing/2014/main" id="{F2AB9264-D2EC-B22D-8587-E06A91AF3224}"/>
              </a:ext>
            </a:extLst>
          </p:cNvPr>
          <p:cNvSpPr>
            <a:spLocks noGrp="1" noChangeArrowheads="1"/>
          </p:cNvSpPr>
          <p:nvPr>
            <p:ph sz="half" idx="2"/>
          </p:nvPr>
        </p:nvSpPr>
        <p:spPr/>
        <p:txBody>
          <a:bodyPr vert="horz" lIns="91440" tIns="45720" rIns="91440" bIns="45720" rtlCol="0" anchor="t">
            <a:normAutofit/>
          </a:bodyPr>
          <a:lstStyle/>
          <a:p>
            <a:pPr eaLnBrk="1" hangingPunct="1">
              <a:defRPr/>
            </a:pPr>
            <a:r>
              <a:rPr lang="en-US" altLang="en-US"/>
              <a:t>Substance use disorders</a:t>
            </a:r>
          </a:p>
          <a:p>
            <a:pPr lvl="1" eaLnBrk="1" hangingPunct="1">
              <a:defRPr/>
            </a:pPr>
            <a:r>
              <a:rPr lang="en-US" altLang="en-US" sz="1800"/>
              <a:t>Alcohol 20%</a:t>
            </a:r>
          </a:p>
          <a:p>
            <a:pPr lvl="2" eaLnBrk="1" hangingPunct="1">
              <a:defRPr/>
            </a:pPr>
            <a:r>
              <a:rPr lang="en-US" altLang="en-US" sz="1800"/>
              <a:t>Men 30%</a:t>
            </a:r>
          </a:p>
          <a:p>
            <a:pPr lvl="2" eaLnBrk="1" hangingPunct="1">
              <a:defRPr/>
            </a:pPr>
            <a:r>
              <a:rPr lang="en-US" altLang="en-US" sz="1800"/>
              <a:t>Women 10%</a:t>
            </a:r>
          </a:p>
          <a:p>
            <a:pPr lvl="1" eaLnBrk="1" hangingPunct="1">
              <a:defRPr/>
            </a:pPr>
            <a:r>
              <a:rPr lang="en-US" altLang="en-US" sz="1800"/>
              <a:t>Drugs 9%</a:t>
            </a:r>
          </a:p>
          <a:p>
            <a:pPr lvl="2" eaLnBrk="1" hangingPunct="1">
              <a:defRPr/>
            </a:pPr>
            <a:r>
              <a:rPr lang="en-US" altLang="en-US" sz="1800"/>
              <a:t>Men 11%</a:t>
            </a:r>
          </a:p>
          <a:p>
            <a:pPr lvl="2" eaLnBrk="1" hangingPunct="1">
              <a:defRPr/>
            </a:pPr>
            <a:r>
              <a:rPr lang="en-US" altLang="en-US" sz="1800"/>
              <a:t>Women 7%</a:t>
            </a:r>
          </a:p>
        </p:txBody>
      </p:sp>
      <p:sp>
        <p:nvSpPr>
          <p:cNvPr id="19461" name="Slide Number Placeholder 1">
            <a:extLst>
              <a:ext uri="{FF2B5EF4-FFF2-40B4-BE49-F238E27FC236}">
                <a16:creationId xmlns:a16="http://schemas.microsoft.com/office/drawing/2014/main" id="{38EC94F2-594B-B003-5229-E0B05DE1EA6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CF164F82-01D3-4AA7-98D9-C39E2F92FB48}" type="slidenum">
              <a:rPr lang="en-US" altLang="en-US" sz="1400" smtClean="0"/>
              <a:pPr>
                <a:spcBef>
                  <a:spcPct val="0"/>
                </a:spcBef>
                <a:buClrTx/>
                <a:buSzTx/>
                <a:buFontTx/>
                <a:buNone/>
              </a:pPr>
              <a:t>8</a:t>
            </a:fld>
            <a:endParaRPr lang="en-US" altLang="en-US" sz="1400"/>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C9BAAF1-0B86-F3B4-1B87-8B80FDA07152}"/>
              </a:ext>
            </a:extLst>
          </p:cNvPr>
          <p:cNvSpPr>
            <a:spLocks noGrp="1" noChangeArrowheads="1"/>
          </p:cNvSpPr>
          <p:nvPr>
            <p:ph type="title"/>
          </p:nvPr>
        </p:nvSpPr>
        <p:spPr/>
        <p:txBody>
          <a:bodyPr/>
          <a:lstStyle/>
          <a:p>
            <a:pPr eaLnBrk="1" hangingPunct="1"/>
            <a:r>
              <a:rPr lang="en-US" altLang="en-US">
                <a:solidFill>
                  <a:srgbClr val="0070C0"/>
                </a:solidFill>
              </a:rPr>
              <a:t>Substance abuse is common in people with mental illness</a:t>
            </a:r>
          </a:p>
        </p:txBody>
      </p:sp>
      <p:sp>
        <p:nvSpPr>
          <p:cNvPr id="6147" name="Rectangle 3">
            <a:extLst>
              <a:ext uri="{FF2B5EF4-FFF2-40B4-BE49-F238E27FC236}">
                <a16:creationId xmlns:a16="http://schemas.microsoft.com/office/drawing/2014/main" id="{DC9E6239-196F-E790-F272-232FEBBBCBFD}"/>
              </a:ext>
            </a:extLst>
          </p:cNvPr>
          <p:cNvSpPr>
            <a:spLocks noGrp="1" noChangeArrowheads="1"/>
          </p:cNvSpPr>
          <p:nvPr>
            <p:ph idx="1"/>
          </p:nvPr>
        </p:nvSpPr>
        <p:spPr/>
        <p:txBody>
          <a:bodyPr/>
          <a:lstStyle/>
          <a:p>
            <a:pPr eaLnBrk="1" hangingPunct="1">
              <a:defRPr/>
            </a:pPr>
            <a:r>
              <a:rPr lang="en-US" altLang="en-US"/>
              <a:t>Over 50% of people with schizophrenia, bipolar disorder and other severe mood disorders have a substance use disorder at some time in their life</a:t>
            </a:r>
          </a:p>
          <a:p>
            <a:pPr eaLnBrk="1" hangingPunct="1">
              <a:defRPr/>
            </a:pPr>
            <a:r>
              <a:rPr lang="en-US" altLang="en-US"/>
              <a:t>About one-third of people with anxiety and depressive disorders have a substance use disorder at some time in their life</a:t>
            </a:r>
          </a:p>
        </p:txBody>
      </p:sp>
      <p:sp>
        <p:nvSpPr>
          <p:cNvPr id="21508" name="Slide Number Placeholder 1">
            <a:extLst>
              <a:ext uri="{FF2B5EF4-FFF2-40B4-BE49-F238E27FC236}">
                <a16:creationId xmlns:a16="http://schemas.microsoft.com/office/drawing/2014/main" id="{76024752-A47F-89F2-829A-1DFEF133849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folHlink"/>
              </a:buClr>
              <a:buSzPct val="60000"/>
              <a:buFont typeface="Wingdings" panose="05000000000000000000" pitchFamily="2" charset="2"/>
              <a:buChar char="u"/>
              <a:defRPr sz="3200">
                <a:solidFill>
                  <a:schemeClr val="tx1"/>
                </a:solidFill>
                <a:latin typeface="Times New Roman" panose="02020603050405020304" pitchFamily="18" charset="0"/>
              </a:defRPr>
            </a:lvl2pPr>
            <a:lvl3pPr marL="1143000" indent="-228600">
              <a:spcBef>
                <a:spcPct val="20000"/>
              </a:spcBef>
              <a:buClr>
                <a:schemeClr val="tx2"/>
              </a:buClr>
              <a:buSzPct val="60000"/>
              <a:buFont typeface="Wingdings" panose="05000000000000000000" pitchFamily="2" charset="2"/>
              <a:buChar char="t"/>
              <a:defRPr sz="3200">
                <a:solidFill>
                  <a:schemeClr val="tx1"/>
                </a:solidFill>
                <a:latin typeface="Times New Roman" panose="02020603050405020304" pitchFamily="18" charset="0"/>
              </a:defRPr>
            </a:lvl3pPr>
            <a:lvl4pPr marL="1600200" indent="-228600">
              <a:spcBef>
                <a:spcPct val="20000"/>
              </a:spcBef>
              <a:buClr>
                <a:schemeClr val="tx1"/>
              </a:buClr>
              <a:buSzPct val="100000"/>
              <a:buChar char="•"/>
              <a:defRPr sz="3200">
                <a:solidFill>
                  <a:schemeClr val="tx1"/>
                </a:solidFill>
                <a:latin typeface="Times New Roman" panose="02020603050405020304" pitchFamily="18" charset="0"/>
              </a:defRPr>
            </a:lvl4pPr>
            <a:lvl5pPr marL="2057400" indent="-228600">
              <a:spcBef>
                <a:spcPct val="20000"/>
              </a:spcBef>
              <a:buClr>
                <a:schemeClr val="tx1"/>
              </a:buClr>
              <a:buSzPct val="100000"/>
              <a:buChar char="–"/>
              <a:defRPr sz="32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Times New Roman" panose="02020603050405020304" pitchFamily="18" charset="0"/>
              </a:defRPr>
            </a:lvl9pPr>
          </a:lstStyle>
          <a:p>
            <a:pPr>
              <a:spcBef>
                <a:spcPct val="0"/>
              </a:spcBef>
              <a:buClrTx/>
              <a:buSzTx/>
              <a:buFontTx/>
              <a:buNone/>
            </a:pPr>
            <a:fld id="{69FA1809-7767-48A4-A3AB-EDADDD33C395}" type="slidenum">
              <a:rPr lang="en-US" altLang="en-US" sz="1400" smtClean="0"/>
              <a:pPr>
                <a:spcBef>
                  <a:spcPct val="0"/>
                </a:spcBef>
                <a:buClrTx/>
                <a:buSzTx/>
                <a:buFontTx/>
                <a:buNone/>
              </a:pPr>
              <a:t>9</a:t>
            </a:fld>
            <a:endParaRPr lang="en-US" altLang="en-US" sz="140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OWBARVISIBLE" val="True"/>
  <p:tag name="CSVFORMAT" val="0"/>
  <p:tag name="COUNTDOWNSTYLE" val="-1"/>
  <p:tag name="COUNTDOWNSECONDS" val="10"/>
  <p:tag name="BACKUPSESSIONS" val="True"/>
  <p:tag name="REVIEWONLY" val="False"/>
  <p:tag name="RACEENDPOINTS" val="100"/>
  <p:tag name="PARTICIPANTSINLEADERBOARD" val="5"/>
  <p:tag name="BUBBLESIZEVISIBLE" val="True"/>
  <p:tag name="CUSTOMGRIDBACKCOLOR" val="-2830136"/>
  <p:tag name="CUSTOMCELLBACKCOLOR3" val="-268652"/>
  <p:tag name="DISPLAYDEVICENUMBER" val="True"/>
  <p:tag name="AUTOSIZEGRID" val="True"/>
  <p:tag name="POLLINGCYCLE" val="2"/>
  <p:tag name="INCLUDENONRESPONDERS" val="False"/>
  <p:tag name="CORRECTPOINTVALUE" val="1"/>
  <p:tag name="ZEROBASED" val="False"/>
  <p:tag name="FIBDISPLAYRESULTS" val="True"/>
  <p:tag name="PRRESPONSE1" val="10"/>
  <p:tag name="PRRESPONSE5" val="6"/>
  <p:tag name="PRRESPONSE9" val="2"/>
  <p:tag name="TASKPANEKEY" val="76f53317-c86c-4135-ace1-ad4366f75960"/>
  <p:tag name="USESECONDARYMONITOR" val="True"/>
  <p:tag name="ANSWERNOWTEXT" val="Answer Now"/>
  <p:tag name="INPUTSOURCE" val="1"/>
  <p:tag name="CHARTVALUEFORMAT" val="0%"/>
  <p:tag name="STDCHART" val="1"/>
  <p:tag name="TEAMSINLEADERBOARD" val="5"/>
  <p:tag name="BUBBLEGROUPING" val="3"/>
  <p:tag name="CUSTOMCELLBACKCOLOR2" val="-13395457"/>
  <p:tag name="DISPLAYDEVICEID" val="True"/>
  <p:tag name="GRIDPOSITION" val="1"/>
  <p:tag name="RESETCHARTS" val="True"/>
  <p:tag name="INCORRECTPOINTVALUE" val="0"/>
  <p:tag name="CHARTSCALE" val="True"/>
  <p:tag name="FIBDISPLAYKEYWORDS" val="True"/>
  <p:tag name="PRRESPONSE6" val="5"/>
  <p:tag name="SHOWFLASHWARNING" val="True"/>
  <p:tag name="EXPANDSHOWBAR" val="True"/>
  <p:tag name="RESPCOUNTERSTYLE" val="-1"/>
  <p:tag name="ALLOWDUPLICATES" val="False"/>
  <p:tag name="AUTOUPDATEALIASES" val="True"/>
  <p:tag name="MAXRESPONDERS" val="5"/>
  <p:tag name="CUSTOMCELLFORECOLOR" val="-16777216"/>
  <p:tag name="DISPLAYNAME" val="True"/>
  <p:tag name="GRIDFONTSIZE" val="12"/>
  <p:tag name="INCLUDEPPT" val="True"/>
  <p:tag name="AUTOADJUSTPARTRANGE" val="True"/>
  <p:tag name="PRRESPONSE2" val="9"/>
  <p:tag name="PRRESPONSE8" val="3"/>
  <p:tag name="POWERPOINTVERSION" val="14.0"/>
  <p:tag name="RESPCOUNTERFORMAT" val="0"/>
  <p:tag name="AUTOADVANCE" val="False"/>
  <p:tag name="SKIPREMAININGRACESLIDES" val="True"/>
  <p:tag name="CUSTOMCELLBACKCOLOR1" val="-657956"/>
  <p:tag name="GRIDROTATIONINTERVAL" val="2"/>
  <p:tag name="MULTIRESPDIVISOR" val="1"/>
  <p:tag name="ADVANCEDSETTINGSVIEW" val="False"/>
  <p:tag name="PRRESPONSE4" val="7"/>
  <p:tag name="RESPTABLESTYLE" val="-1"/>
  <p:tag name="RACERSMAXDISPLAYED" val="5"/>
  <p:tag name="DEFAULTNUMTEAMS" val="5"/>
  <p:tag name="GRIDSIZE" val="{Width=800, Height=600}"/>
  <p:tag name="REALTIMEBACKUP" val="False"/>
  <p:tag name="PRRESPONSE3" val="8"/>
  <p:tag name="SAVECSVWITHSESSION" val="False"/>
  <p:tag name="BACKUPMAINTENANCE" val="7"/>
  <p:tag name="BUBBLEVALUEFORMAT" val="0.0"/>
  <p:tag name="CHARTCOLORS" val="0"/>
  <p:tag name="FIBNUMRESULTS" val="5"/>
  <p:tag name="ALWAYSOPENPOLL" val="False"/>
  <p:tag name="ROTATIONINTERVAL" val="2"/>
  <p:tag name="USESCHEMECOLORS" val="True"/>
  <p:tag name="REALTIMEBACKUPPATH" val="(None)"/>
  <p:tag name="BULLETTYPE" val="3"/>
  <p:tag name="BUBBLENAMEVISIBLE" val="True"/>
  <p:tag name="ALLOWUSERFEEDBACK" val="True"/>
  <p:tag name="ANSWERNOWSTYLE" val="-1"/>
  <p:tag name="GRIDOPACITY" val="90"/>
  <p:tag name="PRRESPONSE10" val="1"/>
  <p:tag name="CHARTLABELS" val="1"/>
  <p:tag name="RACEANIMATIONSPEED" val="3"/>
  <p:tag name="NUMRESPONSES" val="1"/>
  <p:tag name="CUSTOMCELLBACKCOLOR4" val="-8355712"/>
  <p:tag name="PRRESPONSE7" val="4"/>
  <p:tag name="FIBINCLUDEOTHER" val="True"/>
  <p:tag name="DELIMITERS" val="3.1"/>
  <p:tag name="WASPOLLED" val="D12B20E57EE94F2395E0808E4FB1B3BD"/>
  <p:tag name="TPVERSION" val="5"/>
  <p:tag name="TPFULLVERSION" val="5.1.0.2296"/>
  <p:tag name="PPTVERSION" val="14"/>
  <p:tag name="TPOS" val="2"/>
</p:tagLst>
</file>

<file path=ppt/tags/tag10.xml><?xml version="1.0" encoding="utf-8"?>
<p:tagLst xmlns:a="http://schemas.openxmlformats.org/drawingml/2006/main" xmlns:r="http://schemas.openxmlformats.org/officeDocument/2006/relationships" xmlns:p="http://schemas.openxmlformats.org/presentationml/2006/main">
  <p:tag name="TYPE" val="0"/>
  <p:tag name="TPCOUNTDOWNSECONDS" val="10"/>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SLIDEGUID" val="3A421D471F80432396CAEBAF618D5426"/>
  <p:tag name="SLIDEID" val="3A421D471F80432396CAEBAF618D5426"/>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Patients with dual disorders usually recover within 12 months."/>
  <p:tag name="ANSWERSALIAS" val="True|smicln|False "/>
  <p:tag name="RESTORECOUNTDOWNTIMER" val="False"/>
  <p:tag name="COUNTDOWNSECONDS" val="10"/>
  <p:tag name="VALUES" val="No Value|smicln|No Value"/>
  <p:tag name="RESPONSESGATHERED" val="False"/>
  <p:tag name="ANONYMOUSTEMP" val="False"/>
  <p:tag name="RESULTS" val="Patients with dual disorders usually recover within 12 months.&#10;24[;]24[;]24[;]False[;]0[;]&#10;1.95833333333333[;]2[;]0.199826313471363[;]0.0399305555555556&#10;1[;]0[;]True 1[;]True [;]&#10;23[;]0[;]False 2[;]False [;]&#10;"/>
  <p:tag name="HASRESULTS" val="False"/>
  <p:tag name="LIVECHARTING" val="False"/>
  <p:tag name="AUTOOPENPOLL" val="True"/>
  <p:tag name="TYPE" val="MultiChoiceSlide"/>
  <p:tag name="TPQUESTIONXML" val="﻿&lt;?xml version=&quot;1.0&quot; encoding=&quot;utf-8&quot;?&gt;&#10;&lt;questionlist&gt;&#10;    &lt;properties&gt;&#10;        &lt;guid&gt;7820E7C04D8C4082BCBCB9B8C033E1EF&lt;/guid&gt;&#10;        &lt;description /&gt;&#10;        &lt;date&gt;4/23/2013 10:01: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FC25158111A4DA09522B8EDB67C8A41&lt;/guid&gt;&#10;            &lt;repollguid&gt;2667DC2330F44AD4936A23EDFC35341D&lt;/repollguid&gt;&#10;            &lt;sourceid&gt;DF4CE4E298D044A38ABE6F343580AFBB&lt;/sourceid&gt;&#10;            &lt;questiontext&gt;Patients with dual disorders usually recover within 12 months.&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A5B4D2E47426455394E477D7328E9206&lt;/guid&gt;&#10;                    &lt;answertext&gt;True &lt;/answertext&gt;&#10;                    &lt;valuetype&gt;0&lt;/valuetype&gt;&#10;                &lt;/answer&gt;&#10;                &lt;answer&gt;&#10;                    &lt;guid&gt;9128783C63D64F9CBBD8DDA493905736&lt;/guid&gt;&#10;                    &lt;answertext&gt;False &lt;/answertext&gt;&#10;                    &lt;valuetype&gt;0&lt;/valuetype&gt;&#10;                &lt;/answer&gt;&#10;            &lt;/answers&gt;&#10;        &lt;/multichoice&gt;&#10;    &lt;/questions&gt;&#10;&lt;/questionlist&gt;"/>
</p:tagLst>
</file>

<file path=ppt/tags/tag15.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1"/>
  <p:tag name="FONTSIZE" val="32"/>
  <p:tag name="BULLETTYPE" val="ppBulletArabicPeriod"/>
  <p:tag name="ANSWERTEXT" val="True&#10;False "/>
</p:tagLst>
</file>

<file path=ppt/tags/tag16.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17.xml><?xml version="1.0" encoding="utf-8"?>
<p:tagLst xmlns:a="http://schemas.openxmlformats.org/drawingml/2006/main" xmlns:r="http://schemas.openxmlformats.org/officeDocument/2006/relationships" xmlns:p="http://schemas.openxmlformats.org/presentationml/2006/main">
  <p:tag name="TYPE" val="0"/>
  <p:tag name="TPCOUNTDOWNSECONDS" val="10"/>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Lst>
</file>

<file path=ppt/tags/tag29.xml><?xml version="1.0" encoding="utf-8"?>
<p:tagLst xmlns:a="http://schemas.openxmlformats.org/drawingml/2006/main" xmlns:r="http://schemas.openxmlformats.org/officeDocument/2006/relationships" xmlns:p="http://schemas.openxmlformats.org/presentationml/2006/main">
  <p:tag name="SLIDEGUID" val="723A0338767943E9A0FB7E73D7CDF5C5"/>
  <p:tag name="SLIDEID" val="723A0338767943E9A0FB7E73D7CDF5C5"/>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True|smicln|False"/>
  <p:tag name="DELIMITERS" val="3.1"/>
  <p:tag name="VALUEFORMAT" val="0%"/>
  <p:tag name="RESTORECOUNTDOWNTIMER" val="False"/>
  <p:tag name="COUNTDOWNSECONDS" val="10"/>
  <p:tag name="QUESTIONALIAS" val="Patients in Quadrant I are the most seriously mentally ill and have the most serious addiction problems. "/>
  <p:tag name="VALUES" val="No Value|smicln|No Value"/>
  <p:tag name="RESPONSESGATHERED" val="False"/>
  <p:tag name="ANONYMOUSTEMP" val="False"/>
  <p:tag name="RESULTS" val="Patients in Quadrant I are the most seriously mentally ill and have the most serious addiction problems. &#10;23[;]24[;]23[;]False[;]0[;]&#10;2[;]2[;]0[;]0&#10;0[;]0[;]True 1[;]True [;]&#10;23[;]0[;]False2[;]False[;]&#10;"/>
  <p:tag name="HASRESULTS" val="False"/>
  <p:tag name="LIVECHARTING" val="False"/>
  <p:tag name="AUTOOPENPOLL" val="True"/>
  <p:tag name="TYPE" val="MultiChoiceSlide"/>
  <p:tag name="TPQUESTIONXML" val="﻿&lt;?xml version=&quot;1.0&quot; encoding=&quot;utf-8&quot;?&gt;&#10;&lt;questionlist&gt;&#10;    &lt;properties&gt;&#10;        &lt;guid&gt;9533DB0F2AB640528C2D0964DB2F4AF8&lt;/guid&gt;&#10;        &lt;description /&gt;&#10;        &lt;date&gt;4/23/2013 10:01: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377E55EFDB24894BACA7DF6FA5C5DF1&lt;/guid&gt;&#10;            &lt;repollguid&gt;60A6B507D96B456FB50EB7ADE71C7CB8&lt;/repollguid&gt;&#10;            &lt;sourceid&gt;001A4BBEA255403E8FDA41671ADE7B0B&lt;/sourceid&gt;&#10;            &lt;questiontext&gt;Patients in Quadrant I are the most seriously mentally ill and have the most serious addiction problems. &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B071B57C3FF648C2825FD16A3CE0BC7F&lt;/guid&gt;&#10;                    &lt;answertext&gt;True &lt;/answertext&gt;&#10;                    &lt;valuetype&gt;0&lt;/valuetype&gt;&#10;                &lt;/answer&gt;&#10;                &lt;answer&gt;&#10;                    &lt;guid&gt;6C0F65D773C04640AC347FC9477552BA&lt;/guid&gt;&#10;                    &lt;answertext&gt;False&lt;/answertext&gt;&#10;                    &lt;valuetype&gt;0&lt;/valuetype&gt;&#10;                &lt;/answer&gt;&#10;            &lt;/answers&gt;&#10;        &lt;/multichoice&gt;&#10;    &lt;/questions&gt;&#10;&lt;/questionlist&gt;"/>
</p:tagLst>
</file>

<file path=ppt/tags/tag3.xml><?xml version="1.0" encoding="utf-8"?>
<p:tagLst xmlns:a="http://schemas.openxmlformats.org/drawingml/2006/main" xmlns:r="http://schemas.openxmlformats.org/officeDocument/2006/relationships" xmlns:p="http://schemas.openxmlformats.org/presentationml/2006/main">
  <p:tag name="SLIDEGUID" val="7F31A915F1C841E6B477664B22FCAABD"/>
  <p:tag name="SLIDEID" val="7F31A915F1C841E6B477664B22FCAABD"/>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True|smicln|False"/>
  <p:tag name="DELIMITERS" val="3.1"/>
  <p:tag name="VALUEFORMAT" val="0%"/>
  <p:tag name="QUESTIONALIAS" val="Patients with dual disorders have similar clinical outcomes to patients with a single disorder"/>
  <p:tag name="RESTORECOUNTDOWNTIMER" val="False"/>
  <p:tag name="COUNTDOWNSECONDS" val="10"/>
  <p:tag name="VALUES" val="No Value|smicln|No Value"/>
  <p:tag name="RESPONSESGATHERED" val="False"/>
  <p:tag name="ANONYMOUSTEMP" val="False"/>
  <p:tag name="RESULTS" val="Patients with dual disorders have similar clinical outcomes to patients with a single disorder&#10;24[;]24[;]24[;]False[;]0[;]&#10;1.625[;]2[;]0.484122918275927[;]0.234375&#10;9[;]0[;]True 1[;]True [;]&#10;15[;]0[;]False2[;]False[;]&#10;"/>
  <p:tag name="HASRESULTS" val="False"/>
  <p:tag name="AUTOOPENPOLL" val="True"/>
  <p:tag name="LIVECHARTING" val="False"/>
  <p:tag name="TYPE" val="MultiChoiceSlide"/>
  <p:tag name="TPQUESTIONXML" val="﻿&lt;?xml version=&quot;1.0&quot; encoding=&quot;utf-8&quot;?&gt;&#10;&lt;questionlist&gt;&#10;    &lt;properties&gt;&#10;        &lt;guid&gt;E55B1C06ADB3488CB760D0CA212D9EFD&lt;/guid&gt;&#10;        &lt;description /&gt;&#10;        &lt;date&gt;4/23/2013 10:01: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81C0F93ACD9A4CD4B8B3AAD1F83B85C8&lt;/guid&gt;&#10;            &lt;repollguid&gt;D826170D308A4E01A723D717D2030D89&lt;/repollguid&gt;&#10;            &lt;sourceid&gt;3CD63D9A3DED4164B2AAFDEDB80F1D72&lt;/sourceid&gt;&#10;            &lt;questiontext&gt;Patients with dual disorders have similar clinical outcomes to patients with a single disorder&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36B6B0A26CA54901A3FD0D157FA7AD18&lt;/guid&gt;&#10;                    &lt;answertext&gt;True &lt;/answertext&gt;&#10;                    &lt;valuetype&gt;0&lt;/valuetype&gt;&#10;                &lt;/answer&gt;&#10;                &lt;answer&gt;&#10;                    &lt;guid&gt;ADCAF82E345C46AD94C328E253E09346&lt;/guid&gt;&#10;                    &lt;answertext&gt;False&lt;/answertext&gt;&#10;                    &lt;valuetype&gt;0&lt;/valuetype&gt;&#10;                &lt;/answer&gt;&#10;            &lt;/answers&gt;&#10;        &lt;/multichoice&gt;&#10;    &lt;/questions&gt;&#10;&lt;/questionlist&gt;"/>
</p:tagLst>
</file>

<file path=ppt/tags/tag30.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31.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32.xml><?xml version="1.0" encoding="utf-8"?>
<p:tagLst xmlns:a="http://schemas.openxmlformats.org/drawingml/2006/main" xmlns:r="http://schemas.openxmlformats.org/officeDocument/2006/relationships" xmlns:p="http://schemas.openxmlformats.org/presentationml/2006/main">
  <p:tag name="TYPE" val="0"/>
  <p:tag name="TPCOUNTDOWNSECONDS" val="10"/>
</p:tagLst>
</file>

<file path=ppt/tags/tag33.xml><?xml version="1.0" encoding="utf-8"?>
<p:tagLst xmlns:a="http://schemas.openxmlformats.org/drawingml/2006/main" xmlns:r="http://schemas.openxmlformats.org/officeDocument/2006/relationships" xmlns:p="http://schemas.openxmlformats.org/presentationml/2006/main">
  <p:tag name="NOPREFERENCE" val="False"/>
</p:tagLst>
</file>

<file path=ppt/tags/tag34.xml><?xml version="1.0" encoding="utf-8"?>
<p:tagLst xmlns:a="http://schemas.openxmlformats.org/drawingml/2006/main" xmlns:r="http://schemas.openxmlformats.org/officeDocument/2006/relationships" xmlns:p="http://schemas.openxmlformats.org/presentationml/2006/main">
  <p:tag name="NOPREFERENCE" val="False"/>
</p:tagLst>
</file>

<file path=ppt/tags/tag35.xml><?xml version="1.0" encoding="utf-8"?>
<p:tagLst xmlns:a="http://schemas.openxmlformats.org/drawingml/2006/main" xmlns:r="http://schemas.openxmlformats.org/officeDocument/2006/relationships" xmlns:p="http://schemas.openxmlformats.org/presentationml/2006/main">
  <p:tag name="NOPREFERENCE" val="False"/>
</p:tagLst>
</file>

<file path=ppt/tags/tag36.xml><?xml version="1.0" encoding="utf-8"?>
<p:tagLst xmlns:a="http://schemas.openxmlformats.org/drawingml/2006/main" xmlns:r="http://schemas.openxmlformats.org/officeDocument/2006/relationships" xmlns:p="http://schemas.openxmlformats.org/presentationml/2006/main">
  <p:tag name="NOPREFERENCE" val="False"/>
</p:tagLst>
</file>

<file path=ppt/tags/tag37.xml><?xml version="1.0" encoding="utf-8"?>
<p:tagLst xmlns:a="http://schemas.openxmlformats.org/drawingml/2006/main" xmlns:r="http://schemas.openxmlformats.org/officeDocument/2006/relationships" xmlns:p="http://schemas.openxmlformats.org/presentationml/2006/main">
  <p:tag name="NOPREFERENCE" val="False"/>
</p:tagLst>
</file>

<file path=ppt/tags/tag38.xml><?xml version="1.0" encoding="utf-8"?>
<p:tagLst xmlns:a="http://schemas.openxmlformats.org/drawingml/2006/main" xmlns:r="http://schemas.openxmlformats.org/officeDocument/2006/relationships" xmlns:p="http://schemas.openxmlformats.org/presentationml/2006/main">
  <p:tag name="NOPREFERENCE" val="False"/>
</p:tagLst>
</file>

<file path=ppt/tags/tag39.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40.xml><?xml version="1.0" encoding="utf-8"?>
<p:tagLst xmlns:a="http://schemas.openxmlformats.org/drawingml/2006/main" xmlns:r="http://schemas.openxmlformats.org/officeDocument/2006/relationships" xmlns:p="http://schemas.openxmlformats.org/presentationml/2006/main">
  <p:tag name="NOPREFERENCE" val="False"/>
</p:tagLst>
</file>

<file path=ppt/tags/tag41.xml><?xml version="1.0" encoding="utf-8"?>
<p:tagLst xmlns:a="http://schemas.openxmlformats.org/drawingml/2006/main" xmlns:r="http://schemas.openxmlformats.org/officeDocument/2006/relationships" xmlns:p="http://schemas.openxmlformats.org/presentationml/2006/main">
  <p:tag name="NOPREFERENCE" val="False"/>
</p:tagLst>
</file>

<file path=ppt/tags/tag42.xml><?xml version="1.0" encoding="utf-8"?>
<p:tagLst xmlns:a="http://schemas.openxmlformats.org/drawingml/2006/main" xmlns:r="http://schemas.openxmlformats.org/officeDocument/2006/relationships" xmlns:p="http://schemas.openxmlformats.org/presentationml/2006/main">
  <p:tag name="NOPREFERENCE" val="False"/>
</p:tagLst>
</file>

<file path=ppt/tags/tag43.xml><?xml version="1.0" encoding="utf-8"?>
<p:tagLst xmlns:a="http://schemas.openxmlformats.org/drawingml/2006/main" xmlns:r="http://schemas.openxmlformats.org/officeDocument/2006/relationships" xmlns:p="http://schemas.openxmlformats.org/presentationml/2006/main">
  <p:tag name="NOPREFERENCE" val="False"/>
</p:tagLst>
</file>

<file path=ppt/tags/tag44.xml><?xml version="1.0" encoding="utf-8"?>
<p:tagLst xmlns:a="http://schemas.openxmlformats.org/drawingml/2006/main" xmlns:r="http://schemas.openxmlformats.org/officeDocument/2006/relationships" xmlns:p="http://schemas.openxmlformats.org/presentationml/2006/main">
  <p:tag name="NOPREFERENCE" val="False"/>
</p:tagLst>
</file>

<file path=ppt/tags/tag45.xml><?xml version="1.0" encoding="utf-8"?>
<p:tagLst xmlns:a="http://schemas.openxmlformats.org/drawingml/2006/main" xmlns:r="http://schemas.openxmlformats.org/officeDocument/2006/relationships" xmlns:p="http://schemas.openxmlformats.org/presentationml/2006/main">
  <p:tag name="NOPREFERENCE" val="False"/>
</p:tagLst>
</file>

<file path=ppt/tags/tag46.xml><?xml version="1.0" encoding="utf-8"?>
<p:tagLst xmlns:a="http://schemas.openxmlformats.org/drawingml/2006/main" xmlns:r="http://schemas.openxmlformats.org/officeDocument/2006/relationships" xmlns:p="http://schemas.openxmlformats.org/presentationml/2006/main">
  <p:tag name="NOPREFERENCE" val="False"/>
</p:tagLst>
</file>

<file path=ppt/tags/tag47.xml><?xml version="1.0" encoding="utf-8"?>
<p:tagLst xmlns:a="http://schemas.openxmlformats.org/drawingml/2006/main" xmlns:r="http://schemas.openxmlformats.org/officeDocument/2006/relationships" xmlns:p="http://schemas.openxmlformats.org/presentationml/2006/main">
  <p:tag name="NOPREFERENCE" val="False"/>
</p:tagLst>
</file>

<file path=ppt/tags/tag48.xml><?xml version="1.0" encoding="utf-8"?>
<p:tagLst xmlns:a="http://schemas.openxmlformats.org/drawingml/2006/main" xmlns:r="http://schemas.openxmlformats.org/officeDocument/2006/relationships" xmlns:p="http://schemas.openxmlformats.org/presentationml/2006/main">
  <p:tag name="NOPREFERENCE" val="False"/>
</p:tagLst>
</file>

<file path=ppt/tags/tag49.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0.xml><?xml version="1.0" encoding="utf-8"?>
<p:tagLst xmlns:a="http://schemas.openxmlformats.org/drawingml/2006/main" xmlns:r="http://schemas.openxmlformats.org/officeDocument/2006/relationships" xmlns:p="http://schemas.openxmlformats.org/presentationml/2006/main">
  <p:tag name="SLIDEGUID" val="6DB3DF6580DA4FE4A0D7FEDE8BD95E90"/>
  <p:tag name="SLIDEID" val="6DB3DF6580DA4FE4A0D7FEDE8BD95E90"/>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Patients in opiate withdrawal have a high risk of complications and death"/>
  <p:tag name="ANSWERSALIAS" val="True|smicln|False"/>
  <p:tag name="VALUES" val="No Value|smicln|No Value"/>
  <p:tag name="RESTORECOUNTDOWNTIMER" val="False"/>
  <p:tag name="COUNTDOWNSECONDS" val="10"/>
  <p:tag name="RESPONSESGATHERED" val="False"/>
  <p:tag name="ANONYMOUSTEMP" val="False"/>
  <p:tag name="RESULTS" val="Patients in opiate withdrawal have a high risk of complications and death&#10;24[;]24[;]24[;]False[;]0[;]&#10;1.54166666666667[;]2[;]0.498260864295892[;]0.248263888888889&#10;11[;]0[;]True 1[;]True [;]&#10;13[;]0[;]False2[;]False[;]&#10;"/>
  <p:tag name="HASRESULTS" val="False"/>
  <p:tag name="LIVECHARTING" val="False"/>
  <p:tag name="AUTOOPENPOLL" val="True"/>
  <p:tag name="TYPE" val="MultiChoiceSlide"/>
  <p:tag name="TPQUESTIONXML" val="﻿&lt;?xml version=&quot;1.0&quot; encoding=&quot;utf-8&quot;?&gt;&#10;&lt;questionlist&gt;&#10;    &lt;properties&gt;&#10;        &lt;guid&gt;B51ACE932031456DB978A25691073B3A&lt;/guid&gt;&#10;        &lt;description /&gt;&#10;        &lt;date&gt;4/23/2013 10:01: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FA9461178B04498FBB2418E6691F8FEE&lt;/guid&gt;&#10;            &lt;repollguid&gt;69308376BB59496787EE9D1888D5A80D&lt;/repollguid&gt;&#10;            &lt;sourceid&gt;F8290C7DE76D41B18324D1A8A5783A47&lt;/sourceid&gt;&#10;            &lt;questiontext&gt;Patients in opiate withdrawal have a high risk of complications and death&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4F6C487D3DDA49F38EC8A3D5DA8AACEA&lt;/guid&gt;&#10;                    &lt;answertext&gt;True &lt;/answertext&gt;&#10;                    &lt;valuetype&gt;0&lt;/valuetype&gt;&#10;                &lt;/answer&gt;&#10;                &lt;answer&gt;&#10;                    &lt;guid&gt;DC74D536CB83485BA6B254347F2D511E&lt;/guid&gt;&#10;                    &lt;answertext&gt;False&lt;/answertext&gt;&#10;                    &lt;valuetype&gt;0&lt;/valuetype&gt;&#10;                &lt;/answer&gt;&#10;            &lt;/answers&gt;&#10;        &lt;/multichoice&gt;&#10;    &lt;/questions&gt;&#10;&lt;/questionlist&gt;"/>
</p:tagLst>
</file>

<file path=ppt/tags/tag51.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52.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ags/tag53.xml><?xml version="1.0" encoding="utf-8"?>
<p:tagLst xmlns:a="http://schemas.openxmlformats.org/drawingml/2006/main" xmlns:r="http://schemas.openxmlformats.org/officeDocument/2006/relationships" xmlns:p="http://schemas.openxmlformats.org/presentationml/2006/main">
  <p:tag name="TYPE" val="0"/>
  <p:tag name="TPCOUNTDOWNSECONDS" val="10"/>
</p:tagLst>
</file>

<file path=ppt/tags/tag54.xml><?xml version="1.0" encoding="utf-8"?>
<p:tagLst xmlns:a="http://schemas.openxmlformats.org/drawingml/2006/main" xmlns:r="http://schemas.openxmlformats.org/officeDocument/2006/relationships" xmlns:p="http://schemas.openxmlformats.org/presentationml/2006/main">
  <p:tag name="NOPREFERENCE" val="False"/>
</p:tagLst>
</file>

<file path=ppt/tags/tag55.xml><?xml version="1.0" encoding="utf-8"?>
<p:tagLst xmlns:a="http://schemas.openxmlformats.org/drawingml/2006/main" xmlns:r="http://schemas.openxmlformats.org/officeDocument/2006/relationships" xmlns:p="http://schemas.openxmlformats.org/presentationml/2006/main">
  <p:tag name="NOPREFERENCE" val="False"/>
</p:tagLst>
</file>

<file path=ppt/tags/tag56.xml><?xml version="1.0" encoding="utf-8"?>
<p:tagLst xmlns:a="http://schemas.openxmlformats.org/drawingml/2006/main" xmlns:r="http://schemas.openxmlformats.org/officeDocument/2006/relationships" xmlns:p="http://schemas.openxmlformats.org/presentationml/2006/main">
  <p:tag name="NOPREFERENCE" val="False"/>
</p:tagLst>
</file>

<file path=ppt/tags/tag57.xml><?xml version="1.0" encoding="utf-8"?>
<p:tagLst xmlns:a="http://schemas.openxmlformats.org/drawingml/2006/main" xmlns:r="http://schemas.openxmlformats.org/officeDocument/2006/relationships" xmlns:p="http://schemas.openxmlformats.org/presentationml/2006/main">
  <p:tag name="NOPREFERENCE" val="False"/>
</p:tagLst>
</file>

<file path=ppt/tags/tag58.xml><?xml version="1.0" encoding="utf-8"?>
<p:tagLst xmlns:a="http://schemas.openxmlformats.org/drawingml/2006/main" xmlns:r="http://schemas.openxmlformats.org/officeDocument/2006/relationships" xmlns:p="http://schemas.openxmlformats.org/presentationml/2006/main">
  <p:tag name="NOPREFERENCE" val="False"/>
</p:tagLst>
</file>

<file path=ppt/tags/tag59.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TYPE" val="0"/>
  <p:tag name="TPCOUNTDOWNSECONDS" val="10"/>
</p:tagLst>
</file>

<file path=ppt/tags/tag60.xml><?xml version="1.0" encoding="utf-8"?>
<p:tagLst xmlns:a="http://schemas.openxmlformats.org/drawingml/2006/main" xmlns:r="http://schemas.openxmlformats.org/officeDocument/2006/relationships" xmlns:p="http://schemas.openxmlformats.org/presentationml/2006/main">
  <p:tag name="NOPREFERENCE" val="False"/>
</p:tagLst>
</file>

<file path=ppt/tags/tag61.xml><?xml version="1.0" encoding="utf-8"?>
<p:tagLst xmlns:a="http://schemas.openxmlformats.org/drawingml/2006/main" xmlns:r="http://schemas.openxmlformats.org/officeDocument/2006/relationships" xmlns:p="http://schemas.openxmlformats.org/presentationml/2006/main">
  <p:tag name="NOPREFERENCE" val="False"/>
</p:tagLst>
</file>

<file path=ppt/tags/tag62.xml><?xml version="1.0" encoding="utf-8"?>
<p:tagLst xmlns:a="http://schemas.openxmlformats.org/drawingml/2006/main" xmlns:r="http://schemas.openxmlformats.org/officeDocument/2006/relationships" xmlns:p="http://schemas.openxmlformats.org/presentationml/2006/main">
  <p:tag name="NOPREFERENCE" val="False"/>
</p:tagLst>
</file>

<file path=ppt/tags/tag63.xml><?xml version="1.0" encoding="utf-8"?>
<p:tagLst xmlns:a="http://schemas.openxmlformats.org/drawingml/2006/main" xmlns:r="http://schemas.openxmlformats.org/officeDocument/2006/relationships" xmlns:p="http://schemas.openxmlformats.org/presentationml/2006/main">
  <p:tag name="NOPREFERENCE" val="False"/>
</p:tagLst>
</file>

<file path=ppt/tags/tag64.xml><?xml version="1.0" encoding="utf-8"?>
<p:tagLst xmlns:a="http://schemas.openxmlformats.org/drawingml/2006/main" xmlns:r="http://schemas.openxmlformats.org/officeDocument/2006/relationships" xmlns:p="http://schemas.openxmlformats.org/presentationml/2006/main">
  <p:tag name="NOPREFERENCE" val="False"/>
</p:tagLst>
</file>

<file path=ppt/tags/tag65.xml><?xml version="1.0" encoding="utf-8"?>
<p:tagLst xmlns:a="http://schemas.openxmlformats.org/drawingml/2006/main" xmlns:r="http://schemas.openxmlformats.org/officeDocument/2006/relationships" xmlns:p="http://schemas.openxmlformats.org/presentationml/2006/main">
  <p:tag name="NOPREFERENCE" val="False"/>
</p:tagLst>
</file>

<file path=ppt/tags/tag66.xml><?xml version="1.0" encoding="utf-8"?>
<p:tagLst xmlns:a="http://schemas.openxmlformats.org/drawingml/2006/main" xmlns:r="http://schemas.openxmlformats.org/officeDocument/2006/relationships" xmlns:p="http://schemas.openxmlformats.org/presentationml/2006/main">
  <p:tag name="NOPREFERENCE" val="False"/>
</p:tagLst>
</file>

<file path=ppt/tags/tag67.xml><?xml version="1.0" encoding="utf-8"?>
<p:tagLst xmlns:a="http://schemas.openxmlformats.org/drawingml/2006/main" xmlns:r="http://schemas.openxmlformats.org/officeDocument/2006/relationships" xmlns:p="http://schemas.openxmlformats.org/presentationml/2006/main">
  <p:tag name="NOPREFERENCE" val="False"/>
</p:tagLst>
</file>

<file path=ppt/tags/tag68.xml><?xml version="1.0" encoding="utf-8"?>
<p:tagLst xmlns:a="http://schemas.openxmlformats.org/drawingml/2006/main" xmlns:r="http://schemas.openxmlformats.org/officeDocument/2006/relationships" xmlns:p="http://schemas.openxmlformats.org/presentationml/2006/main">
  <p:tag name="NOPREFERENCE" val="False"/>
</p:tagLst>
</file>

<file path=ppt/tags/tag69.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SLIDEGUID" val="30A8AADC08AB4147B5F96AF4C21AB556"/>
  <p:tag name="SLIDEID" val="30A8AADC08AB4147B5F96AF4C21AB556"/>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True|smicln|False"/>
  <p:tag name="QUESTIONALIAS" val="Patients with mental illness and addiction in the criminal justice system usually under-report symptoms and rarely exaggerate symptoms. "/>
  <p:tag name="RESTORECOUNTDOWNTIMER" val="False"/>
  <p:tag name="COUNTDOWNSECONDS" val="10"/>
  <p:tag name="VALUES" val="No Value|smicln|No Value"/>
  <p:tag name="RESPONSESGATHERED" val="False"/>
  <p:tag name="ANONYMOUSTEMP" val="False"/>
  <p:tag name="RESULTS" val="Patients with mental illness and addiction in the criminal justice system usually under-report symptoms and rarely exaggerate symptoms. &#10;20[;]24[;]20[;]False[;]0[;]&#10;1.5[;]1.5[;]0.5[;]0.25&#10;10[;]0[;]True 1[;]True [;]&#10;10[;]0[;]False2[;]False[;]&#10;"/>
  <p:tag name="HASRESULTS" val="False"/>
  <p:tag name="LIVECHARTING" val="False"/>
  <p:tag name="AUTOOPENPOLL" val="True"/>
  <p:tag name="TYPE" val="MultiChoiceSlide"/>
  <p:tag name="TPQUESTIONXML" val="﻿&lt;?xml version=&quot;1.0&quot; encoding=&quot;utf-8&quot;?&gt;&#10;&lt;questionlist&gt;&#10;    &lt;properties&gt;&#10;        &lt;guid&gt;F2086BEC7146450A8BEDAF9FABCF920E&lt;/guid&gt;&#10;        &lt;description /&gt;&#10;        &lt;date&gt;4/23/2013 10:01:18 A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DC3A465BBDF14CBBBFA6B00AC5B466A2&lt;/guid&gt;&#10;            &lt;repollguid&gt;6EB8612C6B714AD3A38D7D47996FF143&lt;/repollguid&gt;&#10;            &lt;sourceid&gt;4D14F5970CB343D6A7DF9ACFE36E8691&lt;/sourceid&gt;&#10;            &lt;questiontext&gt;Patients with mental illness and addiction in the criminal justice system usually under-report symptoms and rarely exaggerate symptoms. &lt;/questiontext&gt;&#10;            &lt;showresults&gt;True&lt;/showresults&gt;&#10;            &lt;responsegrid&gt;0&lt;/responsegrid&gt;&#10;            &lt;countdowntimer&gt;False&lt;/countdowntimer&gt;&#10;            &lt;correctvalue&gt;1&lt;/correctvalue&gt;&#10;            &lt;incorrectvalue&gt;0&lt;/incorrectvalue&gt;&#10;            &lt;responselimit&gt;1&lt;/responselimit&gt;&#10;            &lt;bulletstyle&gt;0&lt;/bulletstyle&gt;&#10;            &lt;answers&gt;&#10;                &lt;answer&gt;&#10;                    &lt;guid&gt;9BF357491EC24C0AAA5D543AE4B3DF50&lt;/guid&gt;&#10;                    &lt;answertext&gt;True &lt;/answertext&gt;&#10;                    &lt;valuetype&gt;0&lt;/valuetype&gt;&#10;                &lt;/answer&gt;&#10;                &lt;answer&gt;&#10;                    &lt;guid&gt;7EF9DD8BCB1B4774BB9B9836D7C5A5D7&lt;/guid&gt;&#10;                    &lt;answertext&gt;False&lt;/answertext&gt;&#10;                    &lt;valuetype&gt;0&lt;/valuetype&gt;&#10;                &lt;/answer&gt;&#10;            &lt;/answers&gt;&#10;        &lt;/multichoice&gt;&#10;    &lt;/questions&gt;&#10;&lt;/questionlist&gt;"/>
</p:tagLst>
</file>

<file path=ppt/tags/tag8.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9.xml><?xml version="1.0" encoding="utf-8"?>
<p:tagLst xmlns:a="http://schemas.openxmlformats.org/drawingml/2006/main" xmlns:r="http://schemas.openxmlformats.org/officeDocument/2006/relationships" xmlns:p="http://schemas.openxmlformats.org/presentationml/2006/main">
  <p:tag name="CHARTTYPE" val="0"/>
  <p:tag name="TYPE" val="0"/>
  <p:tag name="NUMBERFORMAT" val="0"/>
  <p:tag name="LABELFORMAT" val="1"/>
  <p:tag name="COLORTYPE" val="SCHEME"/>
  <p:tag name="DEFINEDCOLORS" val="3,6,10,45,32,50,13,4,9,55,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Designs\Azure.pot</Template>
  <TotalTime>0</TotalTime>
  <Words>4964</Words>
  <Application>Microsoft Office PowerPoint</Application>
  <PresentationFormat>On-screen Show (4:3)</PresentationFormat>
  <Paragraphs>516</Paragraphs>
  <Slides>57</Slides>
  <Notes>57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57</vt:i4>
      </vt:variant>
    </vt:vector>
  </HeadingPairs>
  <TitlesOfParts>
    <vt:vector size="67" baseType="lpstr">
      <vt:lpstr>Arial</vt:lpstr>
      <vt:lpstr>Symbol</vt:lpstr>
      <vt:lpstr>Tahoma</vt:lpstr>
      <vt:lpstr>Times</vt:lpstr>
      <vt:lpstr>Times New Roman</vt:lpstr>
      <vt:lpstr>Trebuchet MS</vt:lpstr>
      <vt:lpstr>Wingdings</vt:lpstr>
      <vt:lpstr>Wingdings 3</vt:lpstr>
      <vt:lpstr>Facet</vt:lpstr>
      <vt:lpstr>Chart</vt:lpstr>
      <vt:lpstr>Substance Abuse &amp; Mental Illness: Interface with the Justice System</vt:lpstr>
      <vt:lpstr>Patients with dual disorders have similar clinical outcomes to patients with a single disorder</vt:lpstr>
      <vt:lpstr>Patients with mental illness and addiction in the criminal justice system usually under-report symptoms and rarely exaggerate symptoms. </vt:lpstr>
      <vt:lpstr>What is a CCOE?</vt:lpstr>
      <vt:lpstr>What are dual disorders?</vt:lpstr>
      <vt:lpstr>Why focus on dual disorders?</vt:lpstr>
      <vt:lpstr>Patients with dual disorders usually recover within 12 months.</vt:lpstr>
      <vt:lpstr>How common are these problems in Americans?</vt:lpstr>
      <vt:lpstr>Substance abuse is common in people with mental illness</vt:lpstr>
      <vt:lpstr>Prevalence of substance use disorders in mental illness</vt:lpstr>
      <vt:lpstr>Prevalence of Co-Occurring Disorders-ECA Study</vt:lpstr>
      <vt:lpstr>Prevalence of mental illness in alcohol disorder samples</vt:lpstr>
      <vt:lpstr>Types of Dual Disorders</vt:lpstr>
      <vt:lpstr>SAMI Quadrant Concept</vt:lpstr>
      <vt:lpstr>Quadrant I. Psych LOW   + Substance LOW</vt:lpstr>
      <vt:lpstr>Quadrant II. Psych HIGH   + Substance LOW</vt:lpstr>
      <vt:lpstr>Quadrant III. Psych LOW   + Substance Use HIGH</vt:lpstr>
      <vt:lpstr>Quadrant IV. Psych HIGH + Substance Use HIGH</vt:lpstr>
      <vt:lpstr>Patients in Quadrant I are the most seriously mentally ill and have the most serious addiction problems. </vt:lpstr>
      <vt:lpstr>Course of illness</vt:lpstr>
      <vt:lpstr>Course of illness, cont.</vt:lpstr>
      <vt:lpstr>Dual disorders lead to worse outcomes than single disorders</vt:lpstr>
      <vt:lpstr>PowerPoint Presentation</vt:lpstr>
      <vt:lpstr>PowerPoint Presentation</vt:lpstr>
      <vt:lpstr>Monthly Income and Expenditures for Illegal Drugs and Alcohol Among 105 Schizophrenic Patients</vt:lpstr>
      <vt:lpstr>Costs of Treatment: The Massachusetts Medicaid Experience</vt:lpstr>
      <vt:lpstr>Criminal Justice Interface</vt:lpstr>
      <vt:lpstr>Criminal Justice Interface (cont.)</vt:lpstr>
      <vt:lpstr>Agenda for Collaboration</vt:lpstr>
      <vt:lpstr>Agenda for Collaboration (cont.)</vt:lpstr>
      <vt:lpstr>Substance Use Disorders: Definitions from the DSM-IV</vt:lpstr>
      <vt:lpstr>Substance Use Disorders: Definitions from the DSM-IV (cont)</vt:lpstr>
      <vt:lpstr>DSM-5 Substance Use Disorder: 11 Criteria</vt:lpstr>
      <vt:lpstr>*NOTE:</vt:lpstr>
      <vt:lpstr>Substance Use Disorder (cont’d)</vt:lpstr>
      <vt:lpstr>Substance Use Disorder (cont’d)</vt:lpstr>
      <vt:lpstr>Substance Overview: Alcohol</vt:lpstr>
      <vt:lpstr>Substance Overview: Cannibis</vt:lpstr>
      <vt:lpstr>Substance Overview: Stimulants</vt:lpstr>
      <vt:lpstr>Substance Overview: Opioids</vt:lpstr>
      <vt:lpstr>Patients in opiate withdrawal have a high risk of complications and death</vt:lpstr>
      <vt:lpstr>Screening for Dual Disorders</vt:lpstr>
      <vt:lpstr>Barriers to Accurate Screening</vt:lpstr>
      <vt:lpstr>Both agencies are needed!</vt:lpstr>
      <vt:lpstr>Recovery is possible!</vt:lpstr>
      <vt:lpstr>Traditional treatment</vt:lpstr>
      <vt:lpstr>Integrated dual disorders treatment:  What is it?</vt:lpstr>
      <vt:lpstr>Why integrated treatment of dual disorders?</vt:lpstr>
      <vt:lpstr>PowerPoint Presentation</vt:lpstr>
      <vt:lpstr>Abstinence leads to improvements in other outcomes</vt:lpstr>
      <vt:lpstr>Stable remission improves other aspects of life</vt:lpstr>
      <vt:lpstr>NH Dual Diagnosis Study (1989-1994)</vt:lpstr>
      <vt:lpstr>NH Dual Diagnosis Study (1989-1994)</vt:lpstr>
      <vt:lpstr>How do people obtain remission from dual disorders?</vt:lpstr>
      <vt:lpstr>Treatment Factors For Recovery</vt:lpstr>
      <vt:lpstr>Treatment Factors For Recovery (cont.)</vt:lpstr>
      <vt:lpstr>Acknowledgements</vt:lpstr>
    </vt:vector>
  </TitlesOfParts>
  <Company>464-1665334</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Dual Disorder Treatment</dc:title>
  <dc:creator>PRC</dc:creator>
  <cp:lastModifiedBy>Thomas Mino</cp:lastModifiedBy>
  <cp:revision>1</cp:revision>
  <cp:lastPrinted>2020-03-11T14:24:55Z</cp:lastPrinted>
  <dcterms:created xsi:type="dcterms:W3CDTF">2002-04-30T02:35:43Z</dcterms:created>
  <dcterms:modified xsi:type="dcterms:W3CDTF">2023-04-21T19:27:10Z</dcterms:modified>
</cp:coreProperties>
</file>