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305" r:id="rId5"/>
    <p:sldId id="312" r:id="rId6"/>
    <p:sldId id="313" r:id="rId7"/>
    <p:sldId id="314" r:id="rId8"/>
    <p:sldId id="318" r:id="rId9"/>
    <p:sldId id="319" r:id="rId10"/>
    <p:sldId id="316" r:id="rId11"/>
    <p:sldId id="320" r:id="rId12"/>
    <p:sldId id="315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9" r:id="rId21"/>
    <p:sldId id="330" r:id="rId22"/>
    <p:sldId id="331" r:id="rId23"/>
    <p:sldId id="333" r:id="rId24"/>
    <p:sldId id="334" r:id="rId25"/>
    <p:sldId id="335" r:id="rId26"/>
    <p:sldId id="337" r:id="rId27"/>
    <p:sldId id="338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49C"/>
    <a:srgbClr val="F12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D0D46-6485-4CC3-B7DB-1E463E3276F4}" v="3" dt="2026-01-12T16:10:05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83314" autoAdjust="0"/>
  </p:normalViewPr>
  <p:slideViewPr>
    <p:cSldViewPr snapToGrid="0">
      <p:cViewPr varScale="1">
        <p:scale>
          <a:sx n="92" d="100"/>
          <a:sy n="92" d="100"/>
        </p:scale>
        <p:origin x="11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854D2-7F8F-42E8-B363-2CA5D6CE339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03E06-C474-4753-876C-5E637C933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is very active in children and adolescents, not done until early adulthood.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6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CCAN- clinical high risk for psychosis</a:t>
            </a:r>
          </a:p>
          <a:p>
            <a:r>
              <a:rPr lang="en-US" dirty="0"/>
              <a:t>FIRST- have experienced their first episode of psychosis, typical referral comes from hospital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7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Assumptions- don’t assume that just because a family has high income that they couldn’t have mental health struggles, abuse, domestic violence, or abuse/neglect in the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7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appreciate the work that you do and felt that I was getting just one side of the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3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appreciate the work that you do and felt that I was getting just one side of the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7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Teens are working on figuring out who they actually are. Young adults may struggle with feeling connected to those around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2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Kids may not have the verbal communication skills that adults have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May not have the language to share what they are experiencing or feeling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May not be able to talk about how they are feeling or what they are feeling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May be ashamed, embarrassed, or fearful (especially in cases of abuse or neglect)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Kids may be struggling to understand who they are, this is part of typical development but can be confusing for those around the kids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1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Kids are impulsive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Impulse control is one of the later things to develop (brain isn’t fully developed until about 25!)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have self harm or suicide attempts without being depressed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0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Kids may be struggling to understand who they are, this is part of typical development but can be confusing for those around the kids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Normal part of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Leads to pressure to try and figure out who they are and where they fit 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Social media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Increased eating disorders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Fear of missing out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Bullying 24/7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Sleep disruption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Substance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than 2/3 of children reported some type of traumatic experience before they are 16- neglect, assault, violence, witnessing DV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in 7 children experienced abuse or neglect in the past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in 5 children reported being bullied on school property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Assume that children/youth have experienced trauma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safety for the child and explain that they are safe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mindful of how you interact with children (give example of handshake)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PIRC- psychiatric intake response center, psychiatric specific emergency department, not all hospital systems have this. Staffed 24/7 with mental health professionals. High threshold for admission therefore often refer to other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Outpatient- more of what you would expect. Will discuss more in another slide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Can be community mental health agency (CGFS, Red Oak, Coleman, CSS, Portage Path- for example)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Private Practice- Lifestance, for example. Take private insurance mainly. Less broad services. More typical individual work.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IOP- intensive outpatient program- after school, a few days a week. Akron Children’s, Cleveland Clinic, Laurelwood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PHP- Partial Hospitalization program- typically about 10 days, full day- school and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Inpatient- “8100” at ACH, typically 3-5 days. Crisis stabilization and discharge planning. ACH, Cleveland Clinic, UH, Laurelwood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Residential Treatment- long term, 30-90 + days, hard to access, very costly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assume we only see kids, not true. We see adults as well</a:t>
            </a:r>
          </a:p>
          <a:p>
            <a:endParaRPr lang="en-US" dirty="0"/>
          </a:p>
          <a:p>
            <a:r>
              <a:rPr lang="en-US" dirty="0"/>
              <a:t>Outpatient Counseling- more of what people think about. Typically client goes into the office, can be community based</a:t>
            </a:r>
          </a:p>
          <a:p>
            <a:r>
              <a:rPr lang="en-US" dirty="0"/>
              <a:t>Family therapy- typically someone different than individual counselor, bring family members together </a:t>
            </a:r>
          </a:p>
          <a:p>
            <a:r>
              <a:rPr lang="en-US" dirty="0"/>
              <a:t>Med management- psychiatrist or advanced practice registered nurse to provide medication treatments</a:t>
            </a:r>
          </a:p>
          <a:p>
            <a:r>
              <a:rPr lang="en-US" dirty="0"/>
              <a:t>Case management- therapeutic behavioral supports, advocate and coordinate, can go to schools, home, doctor’s appointments, practice skills that they learn in therapy</a:t>
            </a:r>
          </a:p>
          <a:p>
            <a:r>
              <a:rPr lang="en-US" dirty="0"/>
              <a:t>Home based services- intensive home based or intensive dual diagnosis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19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School based- 7 different school districts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Integrated care- decrease stigma, increase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Skills groups- for young kids through teens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Sexual behavior problem program- court mandated offenders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03E06-C474-4753-876C-5E637C9335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0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ohee@cgfs.or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Children and Adolescents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FC05CB"/>
                </a:solidFill>
              </a:rPr>
              <a:t>Mental Health Needs Plus More!</a:t>
            </a:r>
          </a:p>
          <a:p>
            <a:pPr algn="l"/>
            <a:endParaRPr lang="en-US" sz="1800" dirty="0">
              <a:solidFill>
                <a:srgbClr val="FC05CB"/>
              </a:solidFill>
            </a:endParaRPr>
          </a:p>
          <a:p>
            <a:pPr algn="l"/>
            <a:r>
              <a:rPr lang="en-US" sz="1800" dirty="0">
                <a:solidFill>
                  <a:srgbClr val="FC05CB"/>
                </a:solidFill>
              </a:rPr>
              <a:t>Liz Cohen, MD 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1BBB-6461-4444-AE0F-244EA16E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Kids can Be Impulsive</a:t>
            </a:r>
          </a:p>
        </p:txBody>
      </p:sp>
      <p:pic>
        <p:nvPicPr>
          <p:cNvPr id="4098" name="Picture 2" descr="Decisions Decisions">
            <a:extLst>
              <a:ext uri="{FF2B5EF4-FFF2-40B4-BE49-F238E27FC236}">
                <a16:creationId xmlns:a16="http://schemas.microsoft.com/office/drawing/2014/main" id="{9443026F-3DC3-4F34-B3B5-0D99743A2D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2" y="2076450"/>
            <a:ext cx="42100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2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DCA2-0B6C-47DC-B0D2-C1941B93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5122" name="Picture 2" descr="Finding Out Who I Am On My Own! | The Teen Experience">
            <a:extLst>
              <a:ext uri="{FF2B5EF4-FFF2-40B4-BE49-F238E27FC236}">
                <a16:creationId xmlns:a16="http://schemas.microsoft.com/office/drawing/2014/main" id="{85BC9B7A-2998-49C2-A67B-5FC4C2E7A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584" r="4158" b="17415"/>
          <a:stretch/>
        </p:blipFill>
        <p:spPr bwMode="auto">
          <a:xfrm>
            <a:off x="4181489" y="2076449"/>
            <a:ext cx="3818373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1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7224-8530-4672-AC74-AE2E62DF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Informed Interactions</a:t>
            </a:r>
          </a:p>
        </p:txBody>
      </p:sp>
      <p:pic>
        <p:nvPicPr>
          <p:cNvPr id="6146" name="Picture 2" descr="Signs of Abuse You Might Be Missing | TwinCitiesKidsClub.com">
            <a:extLst>
              <a:ext uri="{FF2B5EF4-FFF2-40B4-BE49-F238E27FC236}">
                <a16:creationId xmlns:a16="http://schemas.microsoft.com/office/drawing/2014/main" id="{CB4A4B78-6CF2-47F1-8AF4-A790D9052B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17" y="2506273"/>
            <a:ext cx="4950766" cy="33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18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E020-E7DF-4162-9BEA-D069BC0F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Local Services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FD31F-B6A7-4286-AEC9-85ED3A3D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04" y="1866900"/>
            <a:ext cx="9466752" cy="45520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E687E-7E56-4A5F-9E30-2D21B79EBEB8}"/>
              </a:ext>
            </a:extLst>
          </p:cNvPr>
          <p:cNvSpPr/>
          <p:nvPr/>
        </p:nvSpPr>
        <p:spPr>
          <a:xfrm>
            <a:off x="1808703" y="4762919"/>
            <a:ext cx="1738365" cy="11467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28597D-7DF6-40E7-BCB8-D2CA211A75A7}"/>
              </a:ext>
            </a:extLst>
          </p:cNvPr>
          <p:cNvSpPr/>
          <p:nvPr/>
        </p:nvSpPr>
        <p:spPr>
          <a:xfrm>
            <a:off x="1951055" y="3287486"/>
            <a:ext cx="2098431" cy="114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478063-8420-4493-81D7-56C8745EA835}"/>
              </a:ext>
            </a:extLst>
          </p:cNvPr>
          <p:cNvSpPr/>
          <p:nvPr/>
        </p:nvSpPr>
        <p:spPr>
          <a:xfrm>
            <a:off x="3817772" y="2085452"/>
            <a:ext cx="2391508" cy="1146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07AF38-2CD8-467C-8509-F20BEE916EF1}"/>
              </a:ext>
            </a:extLst>
          </p:cNvPr>
          <p:cNvSpPr/>
          <p:nvPr/>
        </p:nvSpPr>
        <p:spPr>
          <a:xfrm>
            <a:off x="6771389" y="2137369"/>
            <a:ext cx="2098431" cy="11467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EB073D-81C1-4BE5-B50B-97201676F52D}"/>
              </a:ext>
            </a:extLst>
          </p:cNvPr>
          <p:cNvSpPr/>
          <p:nvPr/>
        </p:nvSpPr>
        <p:spPr>
          <a:xfrm>
            <a:off x="8644934" y="4142922"/>
            <a:ext cx="1956077" cy="1146768"/>
          </a:xfrm>
          <a:prstGeom prst="rect">
            <a:avLst/>
          </a:prstGeom>
          <a:solidFill>
            <a:srgbClr val="EA3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7A53C-CE5B-4B76-8A09-D32CD33324EA}"/>
              </a:ext>
            </a:extLst>
          </p:cNvPr>
          <p:cNvSpPr txBox="1"/>
          <p:nvPr/>
        </p:nvSpPr>
        <p:spPr>
          <a:xfrm>
            <a:off x="2069959" y="5151637"/>
            <a:ext cx="121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PIRC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824548-6795-40E9-82B4-BB8223291AE2}"/>
              </a:ext>
            </a:extLst>
          </p:cNvPr>
          <p:cNvSpPr txBox="1"/>
          <p:nvPr/>
        </p:nvSpPr>
        <p:spPr>
          <a:xfrm>
            <a:off x="8661317" y="4239252"/>
            <a:ext cx="195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Residential Treatment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76067-6BCF-4130-8E57-9A6F0B6E08BA}"/>
              </a:ext>
            </a:extLst>
          </p:cNvPr>
          <p:cNvSpPr txBox="1"/>
          <p:nvPr/>
        </p:nvSpPr>
        <p:spPr>
          <a:xfrm>
            <a:off x="6979891" y="2233699"/>
            <a:ext cx="1681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Inpatient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AE4848-811A-4FC9-83C5-AD81D67823A7}"/>
              </a:ext>
            </a:extLst>
          </p:cNvPr>
          <p:cNvSpPr txBox="1"/>
          <p:nvPr/>
        </p:nvSpPr>
        <p:spPr>
          <a:xfrm>
            <a:off x="1951054" y="3383816"/>
            <a:ext cx="209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Outpatient Services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980F7F-F132-4782-AE37-B1D713879B9F}"/>
              </a:ext>
            </a:extLst>
          </p:cNvPr>
          <p:cNvSpPr txBox="1"/>
          <p:nvPr/>
        </p:nvSpPr>
        <p:spPr>
          <a:xfrm>
            <a:off x="3797675" y="2397226"/>
            <a:ext cx="239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IOP/PHP</a:t>
            </a:r>
          </a:p>
        </p:txBody>
      </p:sp>
    </p:spTree>
    <p:extLst>
      <p:ext uri="{BB962C8B-B14F-4D97-AF65-F5344CB8AC3E}">
        <p14:creationId xmlns:p14="http://schemas.microsoft.com/office/powerpoint/2010/main" val="203248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0E020-E7DF-4162-9BEA-D069BC0F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CGFS Services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FFD31F-B6A7-4286-AEC9-85ED3A3D8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04" y="1866900"/>
            <a:ext cx="9466752" cy="45520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E687E-7E56-4A5F-9E30-2D21B79EBEB8}"/>
              </a:ext>
            </a:extLst>
          </p:cNvPr>
          <p:cNvSpPr/>
          <p:nvPr/>
        </p:nvSpPr>
        <p:spPr>
          <a:xfrm>
            <a:off x="1808703" y="4762919"/>
            <a:ext cx="1738365" cy="11467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28597D-7DF6-40E7-BCB8-D2CA211A75A7}"/>
              </a:ext>
            </a:extLst>
          </p:cNvPr>
          <p:cNvSpPr/>
          <p:nvPr/>
        </p:nvSpPr>
        <p:spPr>
          <a:xfrm>
            <a:off x="1951055" y="3287486"/>
            <a:ext cx="2098431" cy="1146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478063-8420-4493-81D7-56C8745EA835}"/>
              </a:ext>
            </a:extLst>
          </p:cNvPr>
          <p:cNvSpPr/>
          <p:nvPr/>
        </p:nvSpPr>
        <p:spPr>
          <a:xfrm>
            <a:off x="3817772" y="2085452"/>
            <a:ext cx="2391508" cy="11467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07AF38-2CD8-467C-8509-F20BEE916EF1}"/>
              </a:ext>
            </a:extLst>
          </p:cNvPr>
          <p:cNvSpPr/>
          <p:nvPr/>
        </p:nvSpPr>
        <p:spPr>
          <a:xfrm>
            <a:off x="6771389" y="2137369"/>
            <a:ext cx="2098431" cy="11467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EB073D-81C1-4BE5-B50B-97201676F52D}"/>
              </a:ext>
            </a:extLst>
          </p:cNvPr>
          <p:cNvSpPr/>
          <p:nvPr/>
        </p:nvSpPr>
        <p:spPr>
          <a:xfrm>
            <a:off x="8644934" y="4142922"/>
            <a:ext cx="1956077" cy="1146768"/>
          </a:xfrm>
          <a:prstGeom prst="rect">
            <a:avLst/>
          </a:prstGeom>
          <a:solidFill>
            <a:srgbClr val="EA34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7A53C-CE5B-4B76-8A09-D32CD33324EA}"/>
              </a:ext>
            </a:extLst>
          </p:cNvPr>
          <p:cNvSpPr txBox="1"/>
          <p:nvPr/>
        </p:nvSpPr>
        <p:spPr>
          <a:xfrm>
            <a:off x="1808703" y="4966524"/>
            <a:ext cx="175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Individual Counseling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824548-6795-40E9-82B4-BB8223291AE2}"/>
              </a:ext>
            </a:extLst>
          </p:cNvPr>
          <p:cNvSpPr txBox="1"/>
          <p:nvPr/>
        </p:nvSpPr>
        <p:spPr>
          <a:xfrm>
            <a:off x="8661317" y="4239252"/>
            <a:ext cx="1956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Home Based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C76067-6BCF-4130-8E57-9A6F0B6E08BA}"/>
              </a:ext>
            </a:extLst>
          </p:cNvPr>
          <p:cNvSpPr txBox="1"/>
          <p:nvPr/>
        </p:nvSpPr>
        <p:spPr>
          <a:xfrm>
            <a:off x="6771390" y="2233699"/>
            <a:ext cx="2098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Case Management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AE4848-811A-4FC9-83C5-AD81D67823A7}"/>
              </a:ext>
            </a:extLst>
          </p:cNvPr>
          <p:cNvSpPr txBox="1"/>
          <p:nvPr/>
        </p:nvSpPr>
        <p:spPr>
          <a:xfrm>
            <a:off x="1951054" y="3383816"/>
            <a:ext cx="209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Family Therapy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980F7F-F132-4782-AE37-B1D713879B9F}"/>
              </a:ext>
            </a:extLst>
          </p:cNvPr>
          <p:cNvSpPr txBox="1"/>
          <p:nvPr/>
        </p:nvSpPr>
        <p:spPr>
          <a:xfrm>
            <a:off x="3802756" y="2249614"/>
            <a:ext cx="2391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Medication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48741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A588-93E7-4B47-9B8D-B7A37CB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CGFS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BF86E-005E-4E3F-A141-1BE765F56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based </a:t>
            </a:r>
          </a:p>
          <a:p>
            <a:r>
              <a:rPr lang="en-US" dirty="0"/>
              <a:t>Integrated care (in pediatrician’s offices)</a:t>
            </a:r>
          </a:p>
          <a:p>
            <a:r>
              <a:rPr lang="en-US" dirty="0"/>
              <a:t>Skills groups</a:t>
            </a:r>
          </a:p>
          <a:p>
            <a:r>
              <a:rPr lang="en-US" dirty="0"/>
              <a:t>SBPP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50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14D8-7258-4CBF-8653-9AE01291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95250"/>
            <a:ext cx="10353762" cy="1257300"/>
          </a:xfrm>
        </p:spPr>
        <p:txBody>
          <a:bodyPr/>
          <a:lstStyle/>
          <a:p>
            <a:r>
              <a:rPr lang="en-US" dirty="0"/>
              <a:t>Specialty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57D70-CDB1-F33D-4208-7649737D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03" y="1551297"/>
            <a:ext cx="103727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6963-E2D1-47B2-A4E2-053614D9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Engaging Kids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A3407-758E-4C92-BF56-605615EF0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0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2FB1-AE16-4A88-8F15-F2FF5554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83674"/>
            <a:ext cx="10353762" cy="4807526"/>
          </a:xfrm>
        </p:spPr>
        <p:txBody>
          <a:bodyPr>
            <a:normAutofit/>
          </a:bodyPr>
          <a:lstStyle/>
          <a:p>
            <a:r>
              <a:rPr lang="en-US" sz="2400" dirty="0"/>
              <a:t>Remember- the child and family are in crisis</a:t>
            </a:r>
          </a:p>
          <a:p>
            <a:r>
              <a:rPr lang="en-US" sz="2400" dirty="0"/>
              <a:t>Try and connect with the child</a:t>
            </a:r>
          </a:p>
          <a:p>
            <a:pPr lvl="1"/>
            <a:r>
              <a:rPr lang="en-US" sz="2200" dirty="0"/>
              <a:t>Cartoon/sports shirts? Hobbies? Jokes?</a:t>
            </a:r>
          </a:p>
          <a:p>
            <a:r>
              <a:rPr lang="en-US" sz="2400" dirty="0"/>
              <a:t>If possible, try and assess child separately from parent</a:t>
            </a:r>
          </a:p>
          <a:p>
            <a:pPr lvl="1"/>
            <a:r>
              <a:rPr lang="en-US" sz="2400" dirty="0"/>
              <a:t>Suicidal ideation</a:t>
            </a:r>
          </a:p>
          <a:p>
            <a:pPr lvl="1"/>
            <a:r>
              <a:rPr lang="en-US" sz="2400" dirty="0"/>
              <a:t>Homicidal ideation</a:t>
            </a:r>
          </a:p>
          <a:p>
            <a:pPr lvl="1"/>
            <a:r>
              <a:rPr lang="en-US" sz="2400" dirty="0"/>
              <a:t>Psychosis (hallucinations, seeing things, hearing things, confusion)</a:t>
            </a:r>
          </a:p>
          <a:p>
            <a:pPr lvl="1"/>
            <a:r>
              <a:rPr lang="en-US" sz="2400" dirty="0"/>
              <a:t>Drugs</a:t>
            </a:r>
          </a:p>
          <a:p>
            <a:pPr lvl="1"/>
            <a:r>
              <a:rPr lang="en-US" sz="2400" dirty="0"/>
              <a:t>Abuse and Neglect</a:t>
            </a:r>
          </a:p>
        </p:txBody>
      </p:sp>
    </p:spTree>
    <p:extLst>
      <p:ext uri="{BB962C8B-B14F-4D97-AF65-F5344CB8AC3E}">
        <p14:creationId xmlns:p14="http://schemas.microsoft.com/office/powerpoint/2010/main" val="232509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2FB1-AE16-4A88-8F15-F2FF5554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83674"/>
            <a:ext cx="10353762" cy="4807526"/>
          </a:xfrm>
        </p:spPr>
        <p:txBody>
          <a:bodyPr>
            <a:normAutofit/>
          </a:bodyPr>
          <a:lstStyle/>
          <a:p>
            <a:r>
              <a:rPr lang="en-US" sz="2400" dirty="0"/>
              <a:t>Don’t make assumptions</a:t>
            </a:r>
          </a:p>
          <a:p>
            <a:r>
              <a:rPr lang="en-US" sz="2400" dirty="0"/>
              <a:t>Remember the impact of COVID- still lingering for youth</a:t>
            </a:r>
          </a:p>
          <a:p>
            <a:pPr lvl="1"/>
            <a:r>
              <a:rPr lang="en-US" sz="2200" dirty="0"/>
              <a:t>Disruption of daily life</a:t>
            </a:r>
          </a:p>
          <a:p>
            <a:pPr lvl="1"/>
            <a:r>
              <a:rPr lang="en-US" sz="2200" dirty="0"/>
              <a:t>Stressors at home</a:t>
            </a:r>
          </a:p>
          <a:p>
            <a:pPr lvl="1"/>
            <a:r>
              <a:rPr lang="en-US" sz="2200" dirty="0"/>
              <a:t>Lack of social interactions</a:t>
            </a:r>
          </a:p>
          <a:p>
            <a:pPr lvl="1"/>
            <a:r>
              <a:rPr lang="en-US" sz="2200" dirty="0"/>
              <a:t>Online life vs. in person life</a:t>
            </a:r>
          </a:p>
          <a:p>
            <a:pPr lvl="1"/>
            <a:r>
              <a:rPr lang="en-US" sz="2200" dirty="0"/>
              <a:t>School changes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39432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6923-8BD9-4D84-87F1-DE4C298A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583A-F8B0-4248-87C4-039B41A1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 is a 15 year old male seeing his doctor in the office for ADHD</a:t>
            </a:r>
          </a:p>
          <a:p>
            <a:r>
              <a:rPr lang="en-US" dirty="0"/>
              <a:t>J reports active suicidal ideation (</a:t>
            </a:r>
            <a:r>
              <a:rPr lang="en-US" b="1" u="sng" dirty="0"/>
              <a:t>new</a:t>
            </a:r>
            <a:r>
              <a:rPr lang="en-US" dirty="0"/>
              <a:t>) with a plan of he was going to kill himself</a:t>
            </a:r>
          </a:p>
          <a:p>
            <a:r>
              <a:rPr lang="en-US" dirty="0"/>
              <a:t>Mom was unable to drive the client to the emergency department</a:t>
            </a:r>
          </a:p>
          <a:p>
            <a:r>
              <a:rPr lang="en-US" dirty="0"/>
              <a:t>Local EMS were called</a:t>
            </a:r>
          </a:p>
        </p:txBody>
      </p:sp>
      <p:pic>
        <p:nvPicPr>
          <p:cNvPr id="1026" name="Picture 2" descr="Boys Town: Saving Children, Healing Families, Parenting Tips | A 15-Year-Old  Out of Control">
            <a:extLst>
              <a:ext uri="{FF2B5EF4-FFF2-40B4-BE49-F238E27FC236}">
                <a16:creationId xmlns:a16="http://schemas.microsoft.com/office/drawing/2014/main" id="{94D0A995-1208-4E7E-B30A-3D4B9A374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933824"/>
            <a:ext cx="3747881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74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6923-8BD9-4D84-87F1-DE4C298A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583A-F8B0-4248-87C4-039B41A1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 is a young adult involved in the FIRST program. Had been hospitalized out of state, returned to Ohio and was living with parents.</a:t>
            </a:r>
          </a:p>
          <a:p>
            <a:r>
              <a:rPr lang="en-US" dirty="0"/>
              <a:t>Parents noted escalating behavior and called local EMS</a:t>
            </a:r>
          </a:p>
          <a:p>
            <a:r>
              <a:rPr lang="en-US" dirty="0"/>
              <a:t>Police came and didn’t have full history </a:t>
            </a:r>
          </a:p>
          <a:p>
            <a:r>
              <a:rPr lang="en-US" dirty="0"/>
              <a:t>L was not brought to hospital</a:t>
            </a:r>
          </a:p>
        </p:txBody>
      </p:sp>
      <p:pic>
        <p:nvPicPr>
          <p:cNvPr id="7170" name="Picture 2" descr="Can I phone a friend? How many friends do you need? - MaydaySpares">
            <a:extLst>
              <a:ext uri="{FF2B5EF4-FFF2-40B4-BE49-F238E27FC236}">
                <a16:creationId xmlns:a16="http://schemas.microsoft.com/office/drawing/2014/main" id="{575DAE9A-58E4-4EF8-99EC-C218FC1D2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0" y="4345131"/>
            <a:ext cx="3423803" cy="228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4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6923-8BD9-4D84-87F1-DE4C298A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583A-F8B0-4248-87C4-039B41A1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L’s mom called me and said “the police won’t do anything and they said it wasn’t worth it to take her to the hospital” </a:t>
            </a:r>
          </a:p>
          <a:p>
            <a:pPr lvl="1"/>
            <a:r>
              <a:rPr lang="en-US" dirty="0"/>
              <a:t>Mom stated it was not a positive interaction with local police</a:t>
            </a:r>
          </a:p>
        </p:txBody>
      </p:sp>
      <p:pic>
        <p:nvPicPr>
          <p:cNvPr id="8194" name="Picture 2" descr="head scratcher confused">
            <a:extLst>
              <a:ext uri="{FF2B5EF4-FFF2-40B4-BE49-F238E27FC236}">
                <a16:creationId xmlns:a16="http://schemas.microsoft.com/office/drawing/2014/main" id="{D2507DFC-102F-4BEA-BCDB-1AFF65FF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75" y="3571611"/>
            <a:ext cx="4473401" cy="29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33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6923-8BD9-4D84-87F1-DE4C298A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583A-F8B0-4248-87C4-039B41A1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minimize the confuse, called the CIT head of the police jurisdiction</a:t>
            </a:r>
          </a:p>
          <a:p>
            <a:r>
              <a:rPr lang="en-US" dirty="0"/>
              <a:t>Explained what I had been told </a:t>
            </a:r>
          </a:p>
          <a:p>
            <a:r>
              <a:rPr lang="en-US" dirty="0"/>
              <a:t>He shared what his officer’s experience had been</a:t>
            </a:r>
          </a:p>
          <a:p>
            <a:r>
              <a:rPr lang="en-US" dirty="0"/>
              <a:t>Explained the background</a:t>
            </a:r>
          </a:p>
          <a:p>
            <a:r>
              <a:rPr lang="en-US" dirty="0"/>
              <a:t>Felt more prepared</a:t>
            </a:r>
          </a:p>
        </p:txBody>
      </p:sp>
      <p:pic>
        <p:nvPicPr>
          <p:cNvPr id="9218" name="Picture 2" descr="The Telephone Game — tele-net America">
            <a:extLst>
              <a:ext uri="{FF2B5EF4-FFF2-40B4-BE49-F238E27FC236}">
                <a16:creationId xmlns:a16="http://schemas.microsoft.com/office/drawing/2014/main" id="{CB7AAEDB-41E9-4447-8F6F-A74833E00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10" y="3890006"/>
            <a:ext cx="5149870" cy="25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280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6923-8BD9-4D84-87F1-DE4C298A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583A-F8B0-4248-87C4-039B41A1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Police were summoned back to the home later that day</a:t>
            </a:r>
          </a:p>
          <a:p>
            <a:r>
              <a:rPr lang="en-US" dirty="0"/>
              <a:t>Ultimately brought to ED for evaluation </a:t>
            </a:r>
          </a:p>
          <a:p>
            <a:r>
              <a:rPr lang="en-US" dirty="0"/>
              <a:t>L was hospitalized and now engaged in treatment</a:t>
            </a:r>
          </a:p>
        </p:txBody>
      </p:sp>
      <p:pic>
        <p:nvPicPr>
          <p:cNvPr id="10242" name="Picture 2" descr="Minions Yay GIF - Minions Yay Happy - Discover &amp; Share GIFs">
            <a:extLst>
              <a:ext uri="{FF2B5EF4-FFF2-40B4-BE49-F238E27FC236}">
                <a16:creationId xmlns:a16="http://schemas.microsoft.com/office/drawing/2014/main" id="{AF6672CA-8D44-45F7-A1B7-35E508D6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51" y="3933824"/>
            <a:ext cx="47434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6397-A78D-4AD5-8D13-E3F6712D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CIT Rocks!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05766-B43A-48B2-BB4A-0A2FDDB4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use of force</a:t>
            </a:r>
          </a:p>
          <a:p>
            <a:pPr lvl="1"/>
            <a:r>
              <a:rPr lang="en-US" dirty="0"/>
              <a:t>Increased safety of First Responders and consumers/callers</a:t>
            </a:r>
          </a:p>
          <a:p>
            <a:r>
              <a:rPr lang="en-US" dirty="0"/>
              <a:t>Enhanced communication</a:t>
            </a:r>
          </a:p>
          <a:p>
            <a:r>
              <a:rPr lang="en-US" dirty="0"/>
              <a:t>Better connection to mental health</a:t>
            </a:r>
          </a:p>
          <a:p>
            <a:r>
              <a:rPr lang="en-US" dirty="0"/>
              <a:t>Good feeling when I can share this resource with family members who are concerned or scared for their loved one</a:t>
            </a:r>
          </a:p>
        </p:txBody>
      </p:sp>
    </p:spTree>
    <p:extLst>
      <p:ext uri="{BB962C8B-B14F-4D97-AF65-F5344CB8AC3E}">
        <p14:creationId xmlns:p14="http://schemas.microsoft.com/office/powerpoint/2010/main" val="761733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ank You Meme - VoBss">
            <a:extLst>
              <a:ext uri="{FF2B5EF4-FFF2-40B4-BE49-F238E27FC236}">
                <a16:creationId xmlns:a16="http://schemas.microsoft.com/office/drawing/2014/main" id="{759782E6-DB8A-4B30-BE2A-824211FD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4" y="1776152"/>
            <a:ext cx="6540053" cy="38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605555-91B0-49E9-AABD-69739D642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399" y="1776152"/>
            <a:ext cx="4724401" cy="3831958"/>
          </a:xfrm>
        </p:spPr>
        <p:txBody>
          <a:bodyPr/>
          <a:lstStyle/>
          <a:p>
            <a:pPr marL="36900" indent="0" algn="ctr">
              <a:buNone/>
            </a:pPr>
            <a:r>
              <a:rPr lang="en-US" dirty="0"/>
              <a:t>Liz Cohen, M.D.</a:t>
            </a:r>
          </a:p>
          <a:p>
            <a:pPr marL="36900" indent="0" algn="ctr">
              <a:buNone/>
            </a:pPr>
            <a:r>
              <a:rPr lang="en-US" dirty="0"/>
              <a:t>Child Guidance and Family Solutions</a:t>
            </a:r>
          </a:p>
          <a:p>
            <a:pPr marL="36900" indent="0" algn="ctr">
              <a:buNone/>
            </a:pPr>
            <a:endParaRPr lang="en-US" dirty="0"/>
          </a:p>
          <a:p>
            <a:pPr marL="36900" indent="0" algn="ctr">
              <a:buNone/>
            </a:pPr>
            <a:endParaRPr lang="en-US" dirty="0"/>
          </a:p>
          <a:p>
            <a:pPr marL="36900" indent="0" algn="ctr">
              <a:buNone/>
            </a:pPr>
            <a:r>
              <a:rPr lang="en-US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cohee@cgfs.org</a:t>
            </a:r>
            <a:endParaRPr lang="en-US" b="1" dirty="0">
              <a:solidFill>
                <a:srgbClr val="00B0F0"/>
              </a:solidFill>
            </a:endParaRPr>
          </a:p>
          <a:p>
            <a:pPr marL="36900" indent="0" algn="ctr">
              <a:buNone/>
            </a:pPr>
            <a:r>
              <a:rPr lang="en-US"/>
              <a:t>330-384-2855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0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0CD84-7C6F-4BC9-B1AE-DB6CF385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C0133-9006-4EDE-AF7D-C0A614E3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if you were called to evaluate this young man?</a:t>
            </a:r>
          </a:p>
          <a:p>
            <a:pPr lvl="1"/>
            <a:r>
              <a:rPr lang="en-US" dirty="0"/>
              <a:t>What would you want to know?</a:t>
            </a:r>
          </a:p>
          <a:p>
            <a:pPr lvl="1"/>
            <a:r>
              <a:rPr lang="en-US" dirty="0"/>
              <a:t>How would you gather information?</a:t>
            </a:r>
          </a:p>
        </p:txBody>
      </p:sp>
    </p:spTree>
    <p:extLst>
      <p:ext uri="{BB962C8B-B14F-4D97-AF65-F5344CB8AC3E}">
        <p14:creationId xmlns:p14="http://schemas.microsoft.com/office/powerpoint/2010/main" val="247593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F0F1-5079-4806-8A0A-BAC1DB6B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Actually Happened: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D552A-4092-478A-89E1-9091B7AF7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6725255" cy="3714749"/>
          </a:xfrm>
        </p:spPr>
        <p:txBody>
          <a:bodyPr/>
          <a:lstStyle/>
          <a:p>
            <a:r>
              <a:rPr lang="en-US" dirty="0"/>
              <a:t>Interrogation style</a:t>
            </a:r>
          </a:p>
          <a:p>
            <a:r>
              <a:rPr lang="en-US" dirty="0"/>
              <a:t>Officer found out child wasn’t taking medication (only for ADHD)</a:t>
            </a:r>
          </a:p>
          <a:p>
            <a:pPr lvl="1"/>
            <a:r>
              <a:rPr lang="en-US" dirty="0"/>
              <a:t>Chastised and blamed him that symptoms of depression were because he wasn’t taking medication </a:t>
            </a:r>
          </a:p>
          <a:p>
            <a:pPr lvl="1"/>
            <a:r>
              <a:rPr lang="en-US" dirty="0"/>
              <a:t>Assumed he wasn’t taking antidepressant</a:t>
            </a:r>
          </a:p>
          <a:p>
            <a:r>
              <a:rPr lang="en-US" dirty="0"/>
              <a:t>Child became visibly upset </a:t>
            </a:r>
          </a:p>
        </p:txBody>
      </p:sp>
      <p:pic>
        <p:nvPicPr>
          <p:cNvPr id="2050" name="Picture 2" descr="Is it ever OK to discipline another person's child? - Manchester Evening  News">
            <a:extLst>
              <a:ext uri="{FF2B5EF4-FFF2-40B4-BE49-F238E27FC236}">
                <a16:creationId xmlns:a16="http://schemas.microsoft.com/office/drawing/2014/main" id="{A8D8351F-B4F1-4649-B71C-1ACDE1B68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3"/>
          <a:stretch/>
        </p:blipFill>
        <p:spPr bwMode="auto">
          <a:xfrm>
            <a:off x="8296275" y="2326726"/>
            <a:ext cx="3308349" cy="30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0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07D2-C048-4C94-A908-311B25BD1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Needless to say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FB71C3-9E09-486E-B05F-EA26ECC9F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could have gone better…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706A76-35AD-457D-BC44-FE68AA2714F6}"/>
              </a:ext>
            </a:extLst>
          </p:cNvPr>
          <p:cNvSpPr/>
          <p:nvPr/>
        </p:nvSpPr>
        <p:spPr>
          <a:xfrm>
            <a:off x="3598877" y="1912690"/>
            <a:ext cx="5008228" cy="3389152"/>
          </a:xfrm>
          <a:prstGeom prst="ellipse">
            <a:avLst/>
          </a:prstGeom>
          <a:noFill/>
          <a:ln w="825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0945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8A8D-26D6-4E6C-923A-43CEC457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Kids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F9D8F-8B56-405E-AB57-FC2E7494A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6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5F0E-979A-429A-B966-059F297E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pic>
        <p:nvPicPr>
          <p:cNvPr id="4" name="Content Placeholder 3" descr="f08601161001.gif">
            <a:extLst>
              <a:ext uri="{FF2B5EF4-FFF2-40B4-BE49-F238E27FC236}">
                <a16:creationId xmlns:a16="http://schemas.microsoft.com/office/drawing/2014/main" id="{0B532709-C1EF-44FD-9BB9-3E0783C5B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82" y="2081034"/>
            <a:ext cx="10904987" cy="391772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927ED3-9363-40BB-B1A7-D15B25A4AF08}"/>
              </a:ext>
            </a:extLst>
          </p:cNvPr>
          <p:cNvSpPr/>
          <p:nvPr/>
        </p:nvSpPr>
        <p:spPr>
          <a:xfrm>
            <a:off x="6096000" y="1468877"/>
            <a:ext cx="4935166" cy="4990289"/>
          </a:xfrm>
          <a:prstGeom prst="ellipse">
            <a:avLst/>
          </a:prstGeom>
          <a:noFill/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3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E90C-1FC1-40D3-BB54-7A1DB432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7" y="131325"/>
            <a:ext cx="10353762" cy="1257300"/>
          </a:xfrm>
        </p:spPr>
        <p:txBody>
          <a:bodyPr/>
          <a:lstStyle/>
          <a:p>
            <a:r>
              <a:rPr lang="en-US" dirty="0"/>
              <a:t>Erik Erikson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E197B-46B5-42E1-9675-2FFC9D39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52" y="1202251"/>
            <a:ext cx="6811495" cy="53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C139F-C4DA-47C2-9CEC-DE51660B7B67}"/>
              </a:ext>
            </a:extLst>
          </p:cNvPr>
          <p:cNvSpPr/>
          <p:nvPr/>
        </p:nvSpPr>
        <p:spPr>
          <a:xfrm>
            <a:off x="2725420" y="3597309"/>
            <a:ext cx="6741157" cy="17484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B935-0285-4E3E-88D0-F04D858A8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57300"/>
            <a:ext cx="10353762" cy="3714749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5400" dirty="0"/>
              <a:t>Kids are not little adults</a:t>
            </a:r>
          </a:p>
        </p:txBody>
      </p:sp>
      <p:pic>
        <p:nvPicPr>
          <p:cNvPr id="3074" name="Picture 2" descr="Children Are Not Little Adults – Relationship Recovery Center">
            <a:extLst>
              <a:ext uri="{FF2B5EF4-FFF2-40B4-BE49-F238E27FC236}">
                <a16:creationId xmlns:a16="http://schemas.microsoft.com/office/drawing/2014/main" id="{3F5BD944-5D95-4891-A1C0-BDC2A9E9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14" y="3114674"/>
            <a:ext cx="3543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3EF09B67-F51C-4715-943C-98FB56614943}"/>
              </a:ext>
            </a:extLst>
          </p:cNvPr>
          <p:cNvSpPr/>
          <p:nvPr/>
        </p:nvSpPr>
        <p:spPr>
          <a:xfrm>
            <a:off x="4260501" y="2632668"/>
            <a:ext cx="3336053" cy="3714749"/>
          </a:xfrm>
          <a:prstGeom prst="noSmoking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92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3b5943-3c57-47d6-ae48-9989560602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1D6996D12E944A088DE5171292030" ma:contentTypeVersion="8" ma:contentTypeDescription="Create a new document." ma:contentTypeScope="" ma:versionID="7e54adc4697729918dfd817571a418c1">
  <xsd:schema xmlns:xsd="http://www.w3.org/2001/XMLSchema" xmlns:xs="http://www.w3.org/2001/XMLSchema" xmlns:p="http://schemas.microsoft.com/office/2006/metadata/properties" xmlns:ns3="65ffc11e-5845-4497-a80e-990918dffca3" xmlns:ns4="083b5943-3c57-47d6-ae48-9989560602e9" targetNamespace="http://schemas.microsoft.com/office/2006/metadata/properties" ma:root="true" ma:fieldsID="b649d237d25b24d3029191e9c33651e5" ns3:_="" ns4:_="">
    <xsd:import namespace="65ffc11e-5845-4497-a80e-990918dffca3"/>
    <xsd:import namespace="083b5943-3c57-47d6-ae48-9989560602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fc11e-5845-4497-a80e-990918dffc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3b5943-3c57-47d6-ae48-998956060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purl.org/dc/elements/1.1/"/>
    <ds:schemaRef ds:uri="http://www.w3.org/XML/1998/namespace"/>
    <ds:schemaRef ds:uri="http://purl.org/dc/terms/"/>
    <ds:schemaRef ds:uri="083b5943-3c57-47d6-ae48-9989560602e9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5ffc11e-5845-4497-a80e-990918dffca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141F8A-E591-4B40-9E05-D7070D3A6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ffc11e-5845-4497-a80e-990918dffca3"/>
    <ds:schemaRef ds:uri="083b5943-3c57-47d6-ae48-9989560602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{0A7102DF-551D-4A1F-813C-359890EB3163}tf00934815_win32</Template>
  <TotalTime>172</TotalTime>
  <Words>1199</Words>
  <Application>Microsoft Office PowerPoint</Application>
  <PresentationFormat>Widescreen</PresentationFormat>
  <Paragraphs>157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Goudy Old Style</vt:lpstr>
      <vt:lpstr>Wingdings 2</vt:lpstr>
      <vt:lpstr>SlateVTI</vt:lpstr>
      <vt:lpstr>Children and Adolescents</vt:lpstr>
      <vt:lpstr>Opening Case</vt:lpstr>
      <vt:lpstr>Next Steps:</vt:lpstr>
      <vt:lpstr>What Actually Happened:</vt:lpstr>
      <vt:lpstr>Needless to say</vt:lpstr>
      <vt:lpstr>Working With Kids</vt:lpstr>
      <vt:lpstr>Development</vt:lpstr>
      <vt:lpstr>Erik Erikson</vt:lpstr>
      <vt:lpstr>PowerPoint Presentation</vt:lpstr>
      <vt:lpstr>Kids can Be Impulsive</vt:lpstr>
      <vt:lpstr>Who am I?</vt:lpstr>
      <vt:lpstr>Trauma Informed Interactions</vt:lpstr>
      <vt:lpstr>Spectrum of Local Services</vt:lpstr>
      <vt:lpstr>Spectrum of CGFS Services</vt:lpstr>
      <vt:lpstr>Other CGFS Services</vt:lpstr>
      <vt:lpstr>Specialty Services</vt:lpstr>
      <vt:lpstr>Tips For Engaging Kids</vt:lpstr>
      <vt:lpstr>PowerPoint Presentation</vt:lpstr>
      <vt:lpstr>PowerPoint Presentation</vt:lpstr>
      <vt:lpstr>Closing Case</vt:lpstr>
      <vt:lpstr>Closing Case</vt:lpstr>
      <vt:lpstr>Closing Case</vt:lpstr>
      <vt:lpstr>Closing Case</vt:lpstr>
      <vt:lpstr>Why CIT Rocks!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and Adolescents</dc:title>
  <dc:creator>Elizabeth Menefee</dc:creator>
  <cp:lastModifiedBy>Elizabeth Cohen</cp:lastModifiedBy>
  <cp:revision>6</cp:revision>
  <dcterms:created xsi:type="dcterms:W3CDTF">2022-04-28T12:58:58Z</dcterms:created>
  <dcterms:modified xsi:type="dcterms:W3CDTF">2026-01-12T16:10:05Z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0x0101009CC1D6996D12E944A088DE5171292030</vt:lpwstr>
  </property>
</Properties>
</file>